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xls" ContentType="application/vnd.ms-exce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notesSlides/notesSlide37.xml" ContentType="application/vnd.openxmlformats-officedocument.presentationml.notesSlide+xml"/>
  <Override PartName="/ppt/notesSlides/notesSlide55.xml" ContentType="application/vnd.openxmlformats-officedocument.presentationml.notes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6"/>
  </p:notesMasterIdLst>
  <p:handoutMasterIdLst>
    <p:handoutMasterId r:id="rId97"/>
  </p:handoutMasterIdLst>
  <p:sldIdLst>
    <p:sldId id="514" r:id="rId2"/>
    <p:sldId id="515" r:id="rId3"/>
    <p:sldId id="516" r:id="rId4"/>
    <p:sldId id="517" r:id="rId5"/>
    <p:sldId id="519" r:id="rId6"/>
    <p:sldId id="520" r:id="rId7"/>
    <p:sldId id="521" r:id="rId8"/>
    <p:sldId id="566" r:id="rId9"/>
    <p:sldId id="522" r:id="rId10"/>
    <p:sldId id="523" r:id="rId11"/>
    <p:sldId id="524" r:id="rId12"/>
    <p:sldId id="525" r:id="rId13"/>
    <p:sldId id="612" r:id="rId14"/>
    <p:sldId id="548" r:id="rId15"/>
    <p:sldId id="526" r:id="rId16"/>
    <p:sldId id="527" r:id="rId17"/>
    <p:sldId id="528" r:id="rId18"/>
    <p:sldId id="530" r:id="rId19"/>
    <p:sldId id="563" r:id="rId20"/>
    <p:sldId id="532" r:id="rId21"/>
    <p:sldId id="531" r:id="rId22"/>
    <p:sldId id="533" r:id="rId23"/>
    <p:sldId id="534" r:id="rId24"/>
    <p:sldId id="535" r:id="rId25"/>
    <p:sldId id="536" r:id="rId26"/>
    <p:sldId id="537" r:id="rId27"/>
    <p:sldId id="564" r:id="rId28"/>
    <p:sldId id="546" r:id="rId29"/>
    <p:sldId id="555" r:id="rId30"/>
    <p:sldId id="405" r:id="rId31"/>
    <p:sldId id="404" r:id="rId32"/>
    <p:sldId id="549" r:id="rId33"/>
    <p:sldId id="295" r:id="rId34"/>
    <p:sldId id="297" r:id="rId35"/>
    <p:sldId id="298" r:id="rId36"/>
    <p:sldId id="512" r:id="rId37"/>
    <p:sldId id="299" r:id="rId38"/>
    <p:sldId id="565" r:id="rId39"/>
    <p:sldId id="496" r:id="rId40"/>
    <p:sldId id="435" r:id="rId41"/>
    <p:sldId id="437" r:id="rId42"/>
    <p:sldId id="470" r:id="rId43"/>
    <p:sldId id="513" r:id="rId44"/>
    <p:sldId id="494" r:id="rId45"/>
    <p:sldId id="544" r:id="rId46"/>
    <p:sldId id="552" r:id="rId47"/>
    <p:sldId id="491" r:id="rId48"/>
    <p:sldId id="492" r:id="rId49"/>
    <p:sldId id="438" r:id="rId50"/>
    <p:sldId id="488" r:id="rId51"/>
    <p:sldId id="300" r:id="rId52"/>
    <p:sldId id="439" r:id="rId53"/>
    <p:sldId id="440" r:id="rId54"/>
    <p:sldId id="493" r:id="rId55"/>
    <p:sldId id="441" r:id="rId56"/>
    <p:sldId id="442" r:id="rId57"/>
    <p:sldId id="469" r:id="rId58"/>
    <p:sldId id="567" r:id="rId59"/>
    <p:sldId id="617" r:id="rId60"/>
    <p:sldId id="618" r:id="rId61"/>
    <p:sldId id="619" r:id="rId62"/>
    <p:sldId id="568" r:id="rId63"/>
    <p:sldId id="628" r:id="rId64"/>
    <p:sldId id="620" r:id="rId65"/>
    <p:sldId id="621" r:id="rId66"/>
    <p:sldId id="622" r:id="rId67"/>
    <p:sldId id="623" r:id="rId68"/>
    <p:sldId id="624" r:id="rId69"/>
    <p:sldId id="625" r:id="rId70"/>
    <p:sldId id="626" r:id="rId71"/>
    <p:sldId id="627" r:id="rId72"/>
    <p:sldId id="643" r:id="rId73"/>
    <p:sldId id="570" r:id="rId74"/>
    <p:sldId id="575" r:id="rId75"/>
    <p:sldId id="587" r:id="rId76"/>
    <p:sldId id="577" r:id="rId77"/>
    <p:sldId id="578" r:id="rId78"/>
    <p:sldId id="616" r:id="rId79"/>
    <p:sldId id="629" r:id="rId80"/>
    <p:sldId id="559" r:id="rId81"/>
    <p:sldId id="586" r:id="rId82"/>
    <p:sldId id="630" r:id="rId83"/>
    <p:sldId id="631" r:id="rId84"/>
    <p:sldId id="632" r:id="rId85"/>
    <p:sldId id="633" r:id="rId86"/>
    <p:sldId id="634" r:id="rId87"/>
    <p:sldId id="635" r:id="rId88"/>
    <p:sldId id="636" r:id="rId89"/>
    <p:sldId id="637" r:id="rId90"/>
    <p:sldId id="638" r:id="rId91"/>
    <p:sldId id="639" r:id="rId92"/>
    <p:sldId id="640" r:id="rId93"/>
    <p:sldId id="641" r:id="rId94"/>
    <p:sldId id="642" r:id="rId95"/>
  </p:sldIdLst>
  <p:sldSz cx="9144000" cy="6858000" type="screen4x3"/>
  <p:notesSz cx="6858000" cy="9144000"/>
  <p:defaultTextStyle>
    <a:defPPr>
      <a:defRPr lang="en-GB"/>
    </a:defPPr>
    <a:lvl1pPr algn="ctr" rtl="0" eaLnBrk="0" fontAlgn="base" hangingPunct="0">
      <a:spcBef>
        <a:spcPct val="0"/>
      </a:spcBef>
      <a:spcAft>
        <a:spcPct val="0"/>
      </a:spcAft>
      <a:defRPr sz="1200" kern="1200">
        <a:solidFill>
          <a:schemeClr val="tx1"/>
        </a:solidFill>
        <a:latin typeface="Arial" pitchFamily="34" charset="0"/>
        <a:ea typeface="+mn-ea"/>
        <a:cs typeface="+mn-cs"/>
      </a:defRPr>
    </a:lvl1pPr>
    <a:lvl2pPr marL="457200" algn="ctr" rtl="0" eaLnBrk="0" fontAlgn="base" hangingPunct="0">
      <a:spcBef>
        <a:spcPct val="0"/>
      </a:spcBef>
      <a:spcAft>
        <a:spcPct val="0"/>
      </a:spcAft>
      <a:defRPr sz="1200" kern="1200">
        <a:solidFill>
          <a:schemeClr val="tx1"/>
        </a:solidFill>
        <a:latin typeface="Arial" pitchFamily="34" charset="0"/>
        <a:ea typeface="+mn-ea"/>
        <a:cs typeface="+mn-cs"/>
      </a:defRPr>
    </a:lvl2pPr>
    <a:lvl3pPr marL="914400" algn="ctr" rtl="0" eaLnBrk="0" fontAlgn="base" hangingPunct="0">
      <a:spcBef>
        <a:spcPct val="0"/>
      </a:spcBef>
      <a:spcAft>
        <a:spcPct val="0"/>
      </a:spcAft>
      <a:defRPr sz="1200" kern="1200">
        <a:solidFill>
          <a:schemeClr val="tx1"/>
        </a:solidFill>
        <a:latin typeface="Arial" pitchFamily="34" charset="0"/>
        <a:ea typeface="+mn-ea"/>
        <a:cs typeface="+mn-cs"/>
      </a:defRPr>
    </a:lvl3pPr>
    <a:lvl4pPr marL="1371600" algn="ctr" rtl="0" eaLnBrk="0" fontAlgn="base" hangingPunct="0">
      <a:spcBef>
        <a:spcPct val="0"/>
      </a:spcBef>
      <a:spcAft>
        <a:spcPct val="0"/>
      </a:spcAft>
      <a:defRPr sz="1200" kern="1200">
        <a:solidFill>
          <a:schemeClr val="tx1"/>
        </a:solidFill>
        <a:latin typeface="Arial" pitchFamily="34" charset="0"/>
        <a:ea typeface="+mn-ea"/>
        <a:cs typeface="+mn-cs"/>
      </a:defRPr>
    </a:lvl4pPr>
    <a:lvl5pPr marL="1828800" algn="ctr" rtl="0" eaLnBrk="0" fontAlgn="base" hangingPunct="0">
      <a:spcBef>
        <a:spcPct val="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Arial" pitchFamily="34" charset="0"/>
        <a:ea typeface="+mn-ea"/>
        <a:cs typeface="+mn-cs"/>
      </a:defRPr>
    </a:lvl6pPr>
    <a:lvl7pPr marL="2743200" algn="l" defTabSz="914400" rtl="0" eaLnBrk="1" latinLnBrk="0" hangingPunct="1">
      <a:defRPr sz="1200" kern="1200">
        <a:solidFill>
          <a:schemeClr val="tx1"/>
        </a:solidFill>
        <a:latin typeface="Arial" pitchFamily="34" charset="0"/>
        <a:ea typeface="+mn-ea"/>
        <a:cs typeface="+mn-cs"/>
      </a:defRPr>
    </a:lvl7pPr>
    <a:lvl8pPr marL="3200400" algn="l" defTabSz="914400" rtl="0" eaLnBrk="1" latinLnBrk="0" hangingPunct="1">
      <a:defRPr sz="1200" kern="1200">
        <a:solidFill>
          <a:schemeClr val="tx1"/>
        </a:solidFill>
        <a:latin typeface="Arial" pitchFamily="34" charset="0"/>
        <a:ea typeface="+mn-ea"/>
        <a:cs typeface="+mn-cs"/>
      </a:defRPr>
    </a:lvl8pPr>
    <a:lvl9pPr marL="3657600" algn="l" defTabSz="914400" rtl="0" eaLnBrk="1" latinLnBrk="0" hangingPunct="1">
      <a:defRPr sz="12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showPr>
  <p:clrMru>
    <a:srgbClr val="066CC8"/>
    <a:srgbClr val="0561B5"/>
    <a:srgbClr val="0377B7"/>
    <a:srgbClr val="6600FF"/>
    <a:srgbClr val="3366CC"/>
    <a:srgbClr val="0066CC"/>
    <a:srgbClr val="FF9933"/>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03" autoAdjust="0"/>
    <p:restoredTop sz="94624" autoAdjust="0"/>
  </p:normalViewPr>
  <p:slideViewPr>
    <p:cSldViewPr>
      <p:cViewPr>
        <p:scale>
          <a:sx n="66" d="100"/>
          <a:sy n="66" d="100"/>
        </p:scale>
        <p:origin x="-1266" y="-84"/>
      </p:cViewPr>
      <p:guideLst>
        <p:guide orient="horz"/>
        <p:guide pos="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8806"/>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982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mtClean="0">
                <a:latin typeface="Times New Roman" pitchFamily="18" charset="0"/>
              </a:defRPr>
            </a:lvl1pPr>
          </a:lstStyle>
          <a:p>
            <a:pPr>
              <a:defRPr/>
            </a:pPr>
            <a:endParaRPr lang="en-029"/>
          </a:p>
        </p:txBody>
      </p:sp>
      <p:sp>
        <p:nvSpPr>
          <p:cNvPr id="239821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mtClean="0">
                <a:latin typeface="Times New Roman" pitchFamily="18" charset="0"/>
              </a:defRPr>
            </a:lvl1pPr>
          </a:lstStyle>
          <a:p>
            <a:pPr>
              <a:defRPr/>
            </a:pPr>
            <a:endParaRPr lang="en-029"/>
          </a:p>
        </p:txBody>
      </p:sp>
      <p:sp>
        <p:nvSpPr>
          <p:cNvPr id="239821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mtClean="0">
                <a:latin typeface="Times New Roman" pitchFamily="18" charset="0"/>
              </a:defRPr>
            </a:lvl1pPr>
          </a:lstStyle>
          <a:p>
            <a:pPr>
              <a:defRPr/>
            </a:pPr>
            <a:endParaRPr lang="en-029"/>
          </a:p>
        </p:txBody>
      </p:sp>
      <p:sp>
        <p:nvSpPr>
          <p:cNvPr id="239821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mtClean="0">
                <a:latin typeface="Times New Roman" pitchFamily="18" charset="0"/>
              </a:defRPr>
            </a:lvl1pPr>
          </a:lstStyle>
          <a:p>
            <a:pPr>
              <a:defRPr/>
            </a:pPr>
            <a:fld id="{11C74777-65C1-4589-86ED-71E2E4D4761C}" type="slidenum">
              <a:rPr lang="en-029"/>
              <a:pPr>
                <a:defRPr/>
              </a:pPr>
              <a:t>‹#›</a:t>
            </a:fld>
            <a:endParaRPr lang="en-029"/>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035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957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1059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1161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1264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1366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1469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1673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1776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1878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981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029"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137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2083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185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029"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2288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2390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2493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2595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2697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2800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2902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3005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240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3107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3209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3312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3414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3517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3619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3721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3824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3926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4029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342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4131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4233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4336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4438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4541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4643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4745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4848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4950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5053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445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5155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5257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5360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5462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5565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5667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5769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5872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5974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077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547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61795"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6281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6384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6486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65891"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bwMode="auto">
          <a:xfrm>
            <a:off x="847725" y="458788"/>
            <a:ext cx="5183188" cy="3887787"/>
          </a:xfrm>
          <a:prstGeom prst="rect">
            <a:avLst/>
          </a:prstGeom>
          <a:solidFill>
            <a:srgbClr val="FFFFFF"/>
          </a:solidFill>
          <a:ln>
            <a:solidFill>
              <a:srgbClr val="000000"/>
            </a:solidFill>
            <a:miter lim="800000"/>
            <a:headEnd/>
            <a:tailEnd/>
          </a:ln>
        </p:spPr>
      </p:sp>
      <p:sp>
        <p:nvSpPr>
          <p:cNvPr id="166915" name="Rectangle 3"/>
          <p:cNvSpPr>
            <a:spLocks noGrp="1" noChangeArrowheads="1"/>
          </p:cNvSpPr>
          <p:nvPr>
            <p:ph type="body" idx="1"/>
          </p:nvPr>
        </p:nvSpPr>
        <p:spPr bwMode="auto">
          <a:xfrm>
            <a:off x="685800" y="4344988"/>
            <a:ext cx="54864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793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6896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6998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101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6499"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20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305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7408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510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613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715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81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920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022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125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7523"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ChangeArrowheads="1" noTextEdit="1"/>
          </p:cNvSpPr>
          <p:nvPr>
            <p:ph type="sldImg"/>
          </p:nvPr>
        </p:nvSpPr>
        <p:spPr bwMode="auto">
          <a:xfrm>
            <a:off x="1146175" y="687388"/>
            <a:ext cx="4567238" cy="3425825"/>
          </a:xfrm>
          <a:prstGeom prst="rect">
            <a:avLst/>
          </a:prstGeom>
          <a:solidFill>
            <a:srgbClr val="FFFFFF"/>
          </a:solidFill>
          <a:ln>
            <a:solidFill>
              <a:srgbClr val="000000"/>
            </a:solidFill>
            <a:miter lim="800000"/>
            <a:headEnd/>
            <a:tailEnd/>
          </a:ln>
        </p:spPr>
      </p:sp>
      <p:sp>
        <p:nvSpPr>
          <p:cNvPr id="18227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3299"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432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5347"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8547"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029"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3" name="Group 2"/>
          <p:cNvGrpSpPr>
            <a:grpSpLocks/>
          </p:cNvGrpSpPr>
          <p:nvPr/>
        </p:nvGrpSpPr>
        <p:grpSpPr bwMode="auto">
          <a:xfrm>
            <a:off x="0" y="0"/>
            <a:ext cx="9144000" cy="6858000"/>
            <a:chOff x="0" y="0"/>
            <a:chExt cx="5760" cy="4320"/>
          </a:xfrm>
        </p:grpSpPr>
        <p:sp>
          <p:nvSpPr>
            <p:cNvPr id="4" name="Rectangle 3"/>
            <p:cNvSpPr>
              <a:spLocks noChangeArrowheads="1"/>
            </p:cNvSpPr>
            <p:nvPr/>
          </p:nvSpPr>
          <p:spPr bwMode="auto">
            <a:xfrm>
              <a:off x="0" y="0"/>
              <a:ext cx="5760" cy="4320"/>
            </a:xfrm>
            <a:prstGeom prst="rect">
              <a:avLst/>
            </a:prstGeom>
            <a:noFill/>
            <a:ln w="12700">
              <a:noFill/>
              <a:miter lim="800000"/>
              <a:headEnd type="none" w="sm" len="sm"/>
              <a:tailEnd type="none" w="sm" len="sm"/>
            </a:ln>
            <a:effectLst/>
          </p:spPr>
          <p:txBody>
            <a:bodyPr wrap="none" anchor="ctr"/>
            <a:lstStyle/>
            <a:p>
              <a:pPr>
                <a:defRPr/>
              </a:pPr>
              <a:endParaRPr lang="en-US"/>
            </a:p>
          </p:txBody>
        </p:sp>
        <p:sp>
          <p:nvSpPr>
            <p:cNvPr id="5" name="Rectangle 4"/>
            <p:cNvSpPr>
              <a:spLocks noChangeArrowheads="1"/>
            </p:cNvSpPr>
            <p:nvPr/>
          </p:nvSpPr>
          <p:spPr bwMode="auto">
            <a:xfrm>
              <a:off x="144" y="178"/>
              <a:ext cx="5424" cy="3854"/>
            </a:xfrm>
            <a:prstGeom prst="rect">
              <a:avLst/>
            </a:prstGeom>
            <a:noFill/>
            <a:ln w="12700">
              <a:noFill/>
              <a:miter lim="800000"/>
              <a:headEnd type="none" w="sm" len="sm"/>
              <a:tailEnd type="none" w="sm" len="sm"/>
            </a:ln>
            <a:effectLst/>
          </p:spPr>
          <p:txBody>
            <a:bodyPr wrap="none" anchor="ctr"/>
            <a:lstStyle/>
            <a:p>
              <a:pPr>
                <a:defRPr/>
              </a:pPr>
              <a:endParaRPr lang="en-US"/>
            </a:p>
          </p:txBody>
        </p:sp>
      </p:grpSp>
      <p:sp>
        <p:nvSpPr>
          <p:cNvPr id="6" name="Line 7"/>
          <p:cNvSpPr>
            <a:spLocks noChangeShapeType="1"/>
          </p:cNvSpPr>
          <p:nvPr/>
        </p:nvSpPr>
        <p:spPr bwMode="auto">
          <a:xfrm>
            <a:off x="533400" y="6048375"/>
            <a:ext cx="80010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7" name="Text Box 9"/>
          <p:cNvSpPr txBox="1">
            <a:spLocks noChangeArrowheads="1"/>
          </p:cNvSpPr>
          <p:nvPr/>
        </p:nvSpPr>
        <p:spPr bwMode="auto">
          <a:xfrm>
            <a:off x="7483475" y="6583363"/>
            <a:ext cx="979488" cy="274637"/>
          </a:xfrm>
          <a:prstGeom prst="rect">
            <a:avLst/>
          </a:prstGeom>
          <a:noFill/>
          <a:ln w="12700">
            <a:noFill/>
            <a:miter lim="800000"/>
            <a:headEnd type="none" w="sm" len="sm"/>
            <a:tailEnd type="none" w="sm" len="sm"/>
          </a:ln>
          <a:effectLst/>
        </p:spPr>
        <p:txBody>
          <a:bodyPr wrap="none">
            <a:spAutoFit/>
          </a:bodyPr>
          <a:lstStyle/>
          <a:p>
            <a:pPr algn="r">
              <a:defRPr/>
            </a:pPr>
            <a:fld id="{DF1690D9-4E7D-4F24-A88E-A7E6448442EF}" type="datetime6">
              <a:rPr lang="en-US" b="1"/>
              <a:pPr algn="r">
                <a:defRPr/>
              </a:pPr>
              <a:t>April 13</a:t>
            </a:fld>
            <a:endParaRPr lang="en-US" b="1"/>
          </a:p>
        </p:txBody>
      </p:sp>
      <p:sp>
        <p:nvSpPr>
          <p:cNvPr id="8" name="Text Box 10">
            <a:hlinkClick r:id="" action="ppaction://noaction"/>
            <a:hlinkHover r:id="" action="ppaction://noaction" endSnd="1"/>
          </p:cNvPr>
          <p:cNvSpPr txBox="1">
            <a:spLocks noChangeArrowheads="1"/>
          </p:cNvSpPr>
          <p:nvPr/>
        </p:nvSpPr>
        <p:spPr bwMode="auto">
          <a:xfrm>
            <a:off x="7010400" y="6583363"/>
            <a:ext cx="369888" cy="274637"/>
          </a:xfrm>
          <a:prstGeom prst="rect">
            <a:avLst/>
          </a:prstGeom>
          <a:noFill/>
          <a:ln w="12700">
            <a:noFill/>
            <a:miter lim="800000"/>
            <a:headEnd type="none" w="sm" len="sm"/>
            <a:tailEnd type="none" w="sm" len="sm"/>
          </a:ln>
          <a:effectLst/>
        </p:spPr>
        <p:txBody>
          <a:bodyPr wrap="none">
            <a:spAutoFit/>
          </a:bodyPr>
          <a:lstStyle/>
          <a:p>
            <a:pPr algn="l">
              <a:defRPr/>
            </a:pPr>
            <a:fld id="{BFD33C94-422E-4F7B-9DC2-8546E03B2B9E}" type="slidenum">
              <a:rPr lang="en-GB" b="1"/>
              <a:pPr algn="l">
                <a:defRPr/>
              </a:pPr>
              <a:t>‹#›</a:t>
            </a:fld>
            <a:endParaRPr lang="en-GB" b="1"/>
          </a:p>
        </p:txBody>
      </p:sp>
      <p:sp>
        <p:nvSpPr>
          <p:cNvPr id="9" name="AutoShape 11">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a:effectLst/>
        </p:spPr>
        <p:txBody>
          <a:bodyPr wrap="none" anchor="ctr"/>
          <a:lstStyle/>
          <a:p>
            <a:pPr>
              <a:defRPr/>
            </a:pPr>
            <a:endParaRPr lang="en-US"/>
          </a:p>
        </p:txBody>
      </p:sp>
      <p:sp>
        <p:nvSpPr>
          <p:cNvPr id="10" name="AutoShape 12">
            <a:hlinkClick r:id="" action="ppaction://hlinkshowjump?jump=previousslide" highlightClick="1"/>
          </p:cNvPr>
          <p:cNvSpPr>
            <a:spLocks noChangeArrowheads="1"/>
          </p:cNvSpPr>
          <p:nvPr/>
        </p:nvSpPr>
        <p:spPr bwMode="auto">
          <a:xfrm rot="16200000" flipH="1">
            <a:off x="8363744" y="6520657"/>
            <a:ext cx="158750" cy="176212"/>
          </a:xfrm>
          <a:prstGeom prst="triangle">
            <a:avLst>
              <a:gd name="adj" fmla="val 50000"/>
            </a:avLst>
          </a:prstGeom>
          <a:noFill/>
          <a:ln w="6350">
            <a:solidFill>
              <a:schemeClr val="bg1"/>
            </a:solidFill>
            <a:miter lim="800000"/>
            <a:headEnd type="none" w="sm" len="sm"/>
            <a:tailEnd type="none" w="sm" len="sm"/>
          </a:ln>
          <a:effectLst/>
        </p:spPr>
        <p:txBody>
          <a:bodyPr wrap="none" anchor="ctr"/>
          <a:lstStyle/>
          <a:p>
            <a:pPr>
              <a:defRPr/>
            </a:pPr>
            <a:endParaRPr lang="en-US"/>
          </a:p>
        </p:txBody>
      </p:sp>
      <p:sp>
        <p:nvSpPr>
          <p:cNvPr id="218117" name="Rectangle 5"/>
          <p:cNvSpPr>
            <a:spLocks noGrp="1" noChangeArrowheads="1"/>
          </p:cNvSpPr>
          <p:nvPr>
            <p:ph type="ctrTitle"/>
          </p:nvPr>
        </p:nvSpPr>
        <p:spPr>
          <a:xfrm>
            <a:off x="609600" y="4343400"/>
            <a:ext cx="7772400" cy="1470025"/>
          </a:xfrm>
          <a:solidFill>
            <a:srgbClr val="3366FF"/>
          </a:solidFill>
          <a:ln>
            <a:solidFill>
              <a:schemeClr val="bg1"/>
            </a:solidFill>
          </a:ln>
        </p:spPr>
        <p:txBody>
          <a:bodyPr/>
          <a:lstStyle>
            <a:lvl1pPr algn="ctr">
              <a:defRPr sz="2800">
                <a:solidFill>
                  <a:schemeClr val="bg1"/>
                </a:solidFill>
              </a:defRPr>
            </a:lvl1pPr>
          </a:lstStyle>
          <a:p>
            <a:r>
              <a:rPr lang="en-US"/>
              <a:t>Click to edit Master title style</a:t>
            </a:r>
          </a:p>
        </p:txBody>
      </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609600"/>
            <a:ext cx="1981200"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609600"/>
            <a:ext cx="579120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5240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5240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 Target="../slides/slide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74" name="Group 9"/>
          <p:cNvGrpSpPr>
            <a:grpSpLocks/>
          </p:cNvGrpSpPr>
          <p:nvPr/>
        </p:nvGrpSpPr>
        <p:grpSpPr bwMode="auto">
          <a:xfrm>
            <a:off x="0" y="0"/>
            <a:ext cx="9144000" cy="6858000"/>
            <a:chOff x="0" y="0"/>
            <a:chExt cx="5760" cy="4320"/>
          </a:xfrm>
        </p:grpSpPr>
        <p:sp>
          <p:nvSpPr>
            <p:cNvPr id="1032" name="Rectangle 8"/>
            <p:cNvSpPr>
              <a:spLocks noChangeArrowheads="1"/>
            </p:cNvSpPr>
            <p:nvPr/>
          </p:nvSpPr>
          <p:spPr bwMode="auto">
            <a:xfrm>
              <a:off x="0" y="0"/>
              <a:ext cx="5760" cy="4320"/>
            </a:xfrm>
            <a:prstGeom prst="rect">
              <a:avLst/>
            </a:prstGeom>
            <a:noFill/>
            <a:ln w="12700">
              <a:noFill/>
              <a:miter lim="800000"/>
              <a:headEnd type="none" w="sm" len="sm"/>
              <a:tailEnd type="none" w="sm" len="sm"/>
            </a:ln>
            <a:effectLst/>
          </p:spPr>
          <p:txBody>
            <a:bodyPr wrap="none" anchor="ctr"/>
            <a:lstStyle/>
            <a:p>
              <a:pPr>
                <a:defRPr/>
              </a:pPr>
              <a:endParaRPr lang="en-US"/>
            </a:p>
          </p:txBody>
        </p:sp>
        <p:sp>
          <p:nvSpPr>
            <p:cNvPr id="1031" name="Rectangle 7"/>
            <p:cNvSpPr>
              <a:spLocks noChangeArrowheads="1"/>
            </p:cNvSpPr>
            <p:nvPr/>
          </p:nvSpPr>
          <p:spPr bwMode="auto">
            <a:xfrm>
              <a:off x="144" y="178"/>
              <a:ext cx="5424" cy="3854"/>
            </a:xfrm>
            <a:prstGeom prst="rect">
              <a:avLst/>
            </a:prstGeom>
            <a:noFill/>
            <a:ln w="12700">
              <a:noFill/>
              <a:miter lim="800000"/>
              <a:headEnd type="none" w="sm" len="sm"/>
              <a:tailEnd type="none" w="sm" len="sm"/>
            </a:ln>
            <a:effectLst/>
          </p:spPr>
          <p:txBody>
            <a:bodyPr wrap="none" anchor="ctr"/>
            <a:lstStyle/>
            <a:p>
              <a:pPr>
                <a:defRPr/>
              </a:pPr>
              <a:endParaRPr lang="en-US"/>
            </a:p>
          </p:txBody>
        </p:sp>
      </p:grpSp>
      <p:sp>
        <p:nvSpPr>
          <p:cNvPr id="3075" name="Rectangle 2"/>
          <p:cNvSpPr>
            <a:spLocks noGrp="1" noChangeArrowheads="1"/>
          </p:cNvSpPr>
          <p:nvPr>
            <p:ph type="title"/>
          </p:nvPr>
        </p:nvSpPr>
        <p:spPr bwMode="auto">
          <a:xfrm>
            <a:off x="762000" y="609600"/>
            <a:ext cx="7772400" cy="762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title style</a:t>
            </a:r>
          </a:p>
        </p:txBody>
      </p:sp>
      <p:sp>
        <p:nvSpPr>
          <p:cNvPr id="3076" name="Rectangle 3"/>
          <p:cNvSpPr>
            <a:spLocks noGrp="1" noChangeArrowheads="1"/>
          </p:cNvSpPr>
          <p:nvPr>
            <p:ph type="body" idx="1"/>
          </p:nvPr>
        </p:nvSpPr>
        <p:spPr bwMode="auto">
          <a:xfrm>
            <a:off x="762000" y="1524000"/>
            <a:ext cx="7924800" cy="46482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35" name="Line 11"/>
          <p:cNvSpPr>
            <a:spLocks noChangeShapeType="1"/>
          </p:cNvSpPr>
          <p:nvPr/>
        </p:nvSpPr>
        <p:spPr bwMode="auto">
          <a:xfrm>
            <a:off x="533400" y="6248400"/>
            <a:ext cx="80010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8" name="Text Box 14"/>
          <p:cNvSpPr txBox="1">
            <a:spLocks noChangeArrowheads="1"/>
          </p:cNvSpPr>
          <p:nvPr/>
        </p:nvSpPr>
        <p:spPr bwMode="auto">
          <a:xfrm>
            <a:off x="7407275" y="6583363"/>
            <a:ext cx="979488" cy="274637"/>
          </a:xfrm>
          <a:prstGeom prst="rect">
            <a:avLst/>
          </a:prstGeom>
          <a:noFill/>
          <a:ln w="12700">
            <a:noFill/>
            <a:miter lim="800000"/>
            <a:headEnd type="none" w="sm" len="sm"/>
            <a:tailEnd type="none" w="sm" len="sm"/>
          </a:ln>
          <a:effectLst/>
        </p:spPr>
        <p:txBody>
          <a:bodyPr wrap="none">
            <a:spAutoFit/>
          </a:bodyPr>
          <a:lstStyle/>
          <a:p>
            <a:pPr algn="r">
              <a:defRPr/>
            </a:pPr>
            <a:fld id="{46750687-8152-43C5-AC25-5DBD4A2ADAFE}" type="datetime6">
              <a:rPr lang="en-US" b="1"/>
              <a:pPr algn="r">
                <a:defRPr/>
              </a:pPr>
              <a:t>April 13</a:t>
            </a:fld>
            <a:endParaRPr lang="en-US" b="1"/>
          </a:p>
        </p:txBody>
      </p:sp>
      <p:sp>
        <p:nvSpPr>
          <p:cNvPr id="1040" name="Text Box 16">
            <a:hlinkClick r:id="rId13" action="ppaction://hlinksldjump"/>
            <a:hlinkHover r:id="" action="ppaction://noaction" endSnd="1"/>
          </p:cNvPr>
          <p:cNvSpPr txBox="1">
            <a:spLocks noChangeArrowheads="1"/>
          </p:cNvSpPr>
          <p:nvPr/>
        </p:nvSpPr>
        <p:spPr bwMode="auto">
          <a:xfrm>
            <a:off x="7086600" y="6583363"/>
            <a:ext cx="369888" cy="274637"/>
          </a:xfrm>
          <a:prstGeom prst="rect">
            <a:avLst/>
          </a:prstGeom>
          <a:noFill/>
          <a:ln w="12700">
            <a:noFill/>
            <a:miter lim="800000"/>
            <a:headEnd type="none" w="sm" len="sm"/>
            <a:tailEnd type="none" w="sm" len="sm"/>
          </a:ln>
          <a:effectLst/>
        </p:spPr>
        <p:txBody>
          <a:bodyPr wrap="none">
            <a:spAutoFit/>
          </a:bodyPr>
          <a:lstStyle/>
          <a:p>
            <a:pPr algn="l">
              <a:defRPr/>
            </a:pPr>
            <a:fld id="{1F16F8EB-07F7-4BB3-9306-95C7BFF257B1}" type="slidenum">
              <a:rPr lang="en-GB" b="1"/>
              <a:pPr algn="l">
                <a:defRPr/>
              </a:pPr>
              <a:t>‹#›</a:t>
            </a:fld>
            <a:endParaRPr lang="en-GB" b="1"/>
          </a:p>
        </p:txBody>
      </p:sp>
      <p:sp>
        <p:nvSpPr>
          <p:cNvPr id="1054" name="AutoShape 30">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a:effectLst/>
        </p:spPr>
        <p:txBody>
          <a:bodyPr wrap="none" anchor="ctr"/>
          <a:lstStyle/>
          <a:p>
            <a:pPr>
              <a:defRPr/>
            </a:pPr>
            <a:endParaRPr lang="en-US"/>
          </a:p>
        </p:txBody>
      </p:sp>
      <p:sp>
        <p:nvSpPr>
          <p:cNvPr id="1055" name="AutoShape 31">
            <a:hlinkClick r:id="" action="ppaction://hlinkshowjump?jump=previousslide" highlightClick="1"/>
          </p:cNvPr>
          <p:cNvSpPr>
            <a:spLocks noChangeArrowheads="1"/>
          </p:cNvSpPr>
          <p:nvPr/>
        </p:nvSpPr>
        <p:spPr bwMode="auto">
          <a:xfrm rot="16200000" flipH="1">
            <a:off x="8363744" y="6520657"/>
            <a:ext cx="158750" cy="176212"/>
          </a:xfrm>
          <a:prstGeom prst="triangle">
            <a:avLst>
              <a:gd name="adj" fmla="val 50000"/>
            </a:avLst>
          </a:prstGeom>
          <a:noFill/>
          <a:ln w="6350">
            <a:solidFill>
              <a:schemeClr val="bg1"/>
            </a:solidFill>
            <a:miter lim="800000"/>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p:zoom/>
  </p:transition>
  <p:txStyles>
    <p:titleStyle>
      <a:lvl1pPr algn="l" rtl="0" eaLnBrk="0" fontAlgn="base" hangingPunct="0">
        <a:spcBef>
          <a:spcPct val="0"/>
        </a:spcBef>
        <a:spcAft>
          <a:spcPct val="0"/>
        </a:spcAft>
        <a:defRPr sz="2000" b="1">
          <a:solidFill>
            <a:schemeClr val="tx2"/>
          </a:solidFill>
          <a:latin typeface="+mj-lt"/>
          <a:ea typeface="+mj-ea"/>
          <a:cs typeface="+mj-cs"/>
        </a:defRPr>
      </a:lvl1pPr>
      <a:lvl2pPr algn="l" rtl="0" eaLnBrk="0" fontAlgn="base" hangingPunct="0">
        <a:spcBef>
          <a:spcPct val="0"/>
        </a:spcBef>
        <a:spcAft>
          <a:spcPct val="0"/>
        </a:spcAft>
        <a:defRPr sz="2000" b="1">
          <a:solidFill>
            <a:schemeClr val="tx2"/>
          </a:solidFill>
          <a:latin typeface="Arial" pitchFamily="34" charset="0"/>
        </a:defRPr>
      </a:lvl2pPr>
      <a:lvl3pPr algn="l" rtl="0" eaLnBrk="0" fontAlgn="base" hangingPunct="0">
        <a:spcBef>
          <a:spcPct val="0"/>
        </a:spcBef>
        <a:spcAft>
          <a:spcPct val="0"/>
        </a:spcAft>
        <a:defRPr sz="2000" b="1">
          <a:solidFill>
            <a:schemeClr val="tx2"/>
          </a:solidFill>
          <a:latin typeface="Arial" pitchFamily="34" charset="0"/>
        </a:defRPr>
      </a:lvl3pPr>
      <a:lvl4pPr algn="l" rtl="0" eaLnBrk="0" fontAlgn="base" hangingPunct="0">
        <a:spcBef>
          <a:spcPct val="0"/>
        </a:spcBef>
        <a:spcAft>
          <a:spcPct val="0"/>
        </a:spcAft>
        <a:defRPr sz="2000" b="1">
          <a:solidFill>
            <a:schemeClr val="tx2"/>
          </a:solidFill>
          <a:latin typeface="Arial" pitchFamily="34" charset="0"/>
        </a:defRPr>
      </a:lvl4pPr>
      <a:lvl5pPr algn="l" rtl="0" eaLnBrk="0" fontAlgn="base" hangingPunct="0">
        <a:spcBef>
          <a:spcPct val="0"/>
        </a:spcBef>
        <a:spcAft>
          <a:spcPct val="0"/>
        </a:spcAft>
        <a:defRPr sz="2000" b="1">
          <a:solidFill>
            <a:schemeClr val="tx2"/>
          </a:solidFill>
          <a:latin typeface="Arial" pitchFamily="34" charset="0"/>
        </a:defRPr>
      </a:lvl5pPr>
      <a:lvl6pPr marL="457200" algn="l" rtl="0" eaLnBrk="0" fontAlgn="base" hangingPunct="0">
        <a:spcBef>
          <a:spcPct val="0"/>
        </a:spcBef>
        <a:spcAft>
          <a:spcPct val="0"/>
        </a:spcAft>
        <a:defRPr sz="2000" b="1">
          <a:solidFill>
            <a:schemeClr val="tx2"/>
          </a:solidFill>
          <a:latin typeface="Arial" pitchFamily="34" charset="0"/>
        </a:defRPr>
      </a:lvl6pPr>
      <a:lvl7pPr marL="914400" algn="l" rtl="0" eaLnBrk="0" fontAlgn="base" hangingPunct="0">
        <a:spcBef>
          <a:spcPct val="0"/>
        </a:spcBef>
        <a:spcAft>
          <a:spcPct val="0"/>
        </a:spcAft>
        <a:defRPr sz="2000" b="1">
          <a:solidFill>
            <a:schemeClr val="tx2"/>
          </a:solidFill>
          <a:latin typeface="Arial" pitchFamily="34" charset="0"/>
        </a:defRPr>
      </a:lvl7pPr>
      <a:lvl8pPr marL="1371600" algn="l" rtl="0" eaLnBrk="0" fontAlgn="base" hangingPunct="0">
        <a:spcBef>
          <a:spcPct val="0"/>
        </a:spcBef>
        <a:spcAft>
          <a:spcPct val="0"/>
        </a:spcAft>
        <a:defRPr sz="2000" b="1">
          <a:solidFill>
            <a:schemeClr val="tx2"/>
          </a:solidFill>
          <a:latin typeface="Arial" pitchFamily="34" charset="0"/>
        </a:defRPr>
      </a:lvl8pPr>
      <a:lvl9pPr marL="1828800" algn="l" rtl="0" eaLnBrk="0" fontAlgn="base" hangingPunct="0">
        <a:spcBef>
          <a:spcPct val="0"/>
        </a:spcBef>
        <a:spcAft>
          <a:spcPct val="0"/>
        </a:spcAft>
        <a:defRPr sz="2000" b="1">
          <a:solidFill>
            <a:schemeClr val="tx2"/>
          </a:solidFill>
          <a:latin typeface="Arial" pitchFamily="34" charset="0"/>
        </a:defRPr>
      </a:lvl9pPr>
    </p:titleStyle>
    <p:bodyStyle>
      <a:lvl1pPr marL="290513" indent="-290513" algn="l" rtl="0" eaLnBrk="0" fontAlgn="base" hangingPunct="0">
        <a:spcBef>
          <a:spcPct val="20000"/>
        </a:spcBef>
        <a:spcAft>
          <a:spcPct val="50000"/>
        </a:spcAft>
        <a:buChar char="•"/>
        <a:defRPr>
          <a:solidFill>
            <a:schemeClr val="tx1"/>
          </a:solidFill>
          <a:latin typeface="+mn-lt"/>
          <a:ea typeface="+mn-ea"/>
          <a:cs typeface="+mn-cs"/>
        </a:defRPr>
      </a:lvl1pPr>
      <a:lvl2pPr marL="855663" indent="-231775" algn="l" rtl="0" eaLnBrk="0" fontAlgn="base" hangingPunct="0">
        <a:lnSpc>
          <a:spcPct val="90000"/>
        </a:lnSpc>
        <a:spcBef>
          <a:spcPct val="20000"/>
        </a:spcBef>
        <a:spcAft>
          <a:spcPct val="50000"/>
        </a:spcAft>
        <a:buFont typeface="Wingdings" pitchFamily="2" charset="2"/>
        <a:buChar char="ü"/>
        <a:defRPr>
          <a:solidFill>
            <a:schemeClr val="tx1"/>
          </a:solidFill>
          <a:latin typeface="+mn-lt"/>
        </a:defRPr>
      </a:lvl2pPr>
      <a:lvl3pPr marL="1371600" indent="-228600" algn="l" rtl="0" eaLnBrk="0" fontAlgn="base" hangingPunct="0">
        <a:lnSpc>
          <a:spcPct val="90000"/>
        </a:lnSpc>
        <a:spcBef>
          <a:spcPct val="20000"/>
        </a:spcBef>
        <a:spcAft>
          <a:spcPct val="50000"/>
        </a:spcAft>
        <a:buChar char="o"/>
        <a:defRPr>
          <a:solidFill>
            <a:schemeClr val="tx1"/>
          </a:solidFill>
          <a:latin typeface="+mn-lt"/>
        </a:defRPr>
      </a:lvl3pPr>
      <a:lvl4pPr marL="1790700" indent="-228600" algn="l" rtl="0" eaLnBrk="0" fontAlgn="base" hangingPunct="0">
        <a:lnSpc>
          <a:spcPct val="90000"/>
        </a:lnSpc>
        <a:spcBef>
          <a:spcPct val="20000"/>
        </a:spcBef>
        <a:spcAft>
          <a:spcPct val="50000"/>
        </a:spcAft>
        <a:buFont typeface="Wingdings" pitchFamily="2" charset="2"/>
        <a:buChar char="Ø"/>
        <a:defRPr>
          <a:solidFill>
            <a:schemeClr val="tx1"/>
          </a:solidFill>
          <a:latin typeface="+mn-lt"/>
        </a:defRPr>
      </a:lvl4pPr>
      <a:lvl5pPr marL="2209800" indent="-228600" algn="l" rtl="0" eaLnBrk="0" fontAlgn="base" hangingPunct="0">
        <a:lnSpc>
          <a:spcPct val="90000"/>
        </a:lnSpc>
        <a:spcBef>
          <a:spcPct val="20000"/>
        </a:spcBef>
        <a:spcAft>
          <a:spcPct val="50000"/>
        </a:spcAft>
        <a:buFont typeface="Wingdings" pitchFamily="2" charset="2"/>
        <a:buChar char="Ø"/>
        <a:defRPr>
          <a:solidFill>
            <a:schemeClr val="tx1"/>
          </a:solidFill>
          <a:latin typeface="+mn-lt"/>
        </a:defRPr>
      </a:lvl5pPr>
      <a:lvl6pPr marL="2667000" indent="-228600" algn="l" rtl="0" eaLnBrk="0" fontAlgn="base" hangingPunct="0">
        <a:lnSpc>
          <a:spcPct val="90000"/>
        </a:lnSpc>
        <a:spcBef>
          <a:spcPct val="20000"/>
        </a:spcBef>
        <a:spcAft>
          <a:spcPct val="50000"/>
        </a:spcAft>
        <a:buFont typeface="Wingdings" pitchFamily="2" charset="2"/>
        <a:buChar char="Ø"/>
        <a:defRPr>
          <a:solidFill>
            <a:schemeClr val="tx1"/>
          </a:solidFill>
          <a:latin typeface="+mn-lt"/>
        </a:defRPr>
      </a:lvl6pPr>
      <a:lvl7pPr marL="3124200" indent="-228600" algn="l" rtl="0" eaLnBrk="0" fontAlgn="base" hangingPunct="0">
        <a:lnSpc>
          <a:spcPct val="90000"/>
        </a:lnSpc>
        <a:spcBef>
          <a:spcPct val="20000"/>
        </a:spcBef>
        <a:spcAft>
          <a:spcPct val="50000"/>
        </a:spcAft>
        <a:buFont typeface="Wingdings" pitchFamily="2" charset="2"/>
        <a:buChar char="Ø"/>
        <a:defRPr>
          <a:solidFill>
            <a:schemeClr val="tx1"/>
          </a:solidFill>
          <a:latin typeface="+mn-lt"/>
        </a:defRPr>
      </a:lvl7pPr>
      <a:lvl8pPr marL="3581400" indent="-228600" algn="l" rtl="0" eaLnBrk="0" fontAlgn="base" hangingPunct="0">
        <a:lnSpc>
          <a:spcPct val="90000"/>
        </a:lnSpc>
        <a:spcBef>
          <a:spcPct val="20000"/>
        </a:spcBef>
        <a:spcAft>
          <a:spcPct val="50000"/>
        </a:spcAft>
        <a:buFont typeface="Wingdings" pitchFamily="2" charset="2"/>
        <a:buChar char="Ø"/>
        <a:defRPr>
          <a:solidFill>
            <a:schemeClr val="tx1"/>
          </a:solidFill>
          <a:latin typeface="+mn-lt"/>
        </a:defRPr>
      </a:lvl8pPr>
      <a:lvl9pPr marL="4038600" indent="-228600" algn="l" rtl="0" eaLnBrk="0" fontAlgn="base" hangingPunct="0">
        <a:lnSpc>
          <a:spcPct val="90000"/>
        </a:lnSpc>
        <a:spcBef>
          <a:spcPct val="20000"/>
        </a:spcBef>
        <a:spcAft>
          <a:spcPct val="50000"/>
        </a:spcAft>
        <a:buFont typeface="Wingdings" pitchFamily="2" charset="2"/>
        <a:buChar char="Ø"/>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Excel_Worksheet1.xls"/></Relationships>
</file>

<file path=ppt/slides/_rels/slide6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6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63.xml"/><Relationship Id="rId1" Type="http://schemas.openxmlformats.org/officeDocument/2006/relationships/slideLayout" Target="../slideLayouts/slideLayout2.xml"/><Relationship Id="rId5" Type="http://schemas.openxmlformats.org/officeDocument/2006/relationships/image" Target="../media/image20.emf"/><Relationship Id="rId4" Type="http://schemas.openxmlformats.org/officeDocument/2006/relationships/image" Target="../media/image19.emf"/></Relationships>
</file>

<file path=ppt/slides/_rels/slide6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w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7.xml"/><Relationship Id="rId1" Type="http://schemas.openxmlformats.org/officeDocument/2006/relationships/slideLayout" Target="../slideLayouts/slideLayout4.xml"/><Relationship Id="rId5" Type="http://schemas.openxmlformats.org/officeDocument/2006/relationships/image" Target="../media/image30.emf"/><Relationship Id="rId4" Type="http://schemas.openxmlformats.org/officeDocument/2006/relationships/image" Target="../media/image29.png"/></Relationships>
</file>

<file path=ppt/slides/_rels/slide74.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94.xml.rels><?xml version="1.0" encoding="UTF-8" standalone="yes"?>
<Relationships xmlns="http://schemas.openxmlformats.org/package/2006/relationships"><Relationship Id="rId2" Type="http://schemas.openxmlformats.org/officeDocument/2006/relationships/hyperlink" Target="mailto:edbodmer@aol.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en-US" smtClean="0"/>
              <a:t>Financial Statement Analysis </a:t>
            </a: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2400" smtClean="0"/>
              <a:t>Simplified Income Statement</a:t>
            </a:r>
          </a:p>
        </p:txBody>
      </p:sp>
      <p:sp>
        <p:nvSpPr>
          <p:cNvPr id="14339" name="Rectangle 3"/>
          <p:cNvSpPr>
            <a:spLocks noGrp="1" noChangeArrowheads="1"/>
          </p:cNvSpPr>
          <p:nvPr>
            <p:ph type="body" idx="1"/>
          </p:nvPr>
        </p:nvSpPr>
        <p:spPr/>
        <p:txBody>
          <a:bodyPr/>
          <a:lstStyle/>
          <a:p>
            <a:pPr>
              <a:lnSpc>
                <a:spcPct val="80000"/>
              </a:lnSpc>
            </a:pPr>
            <a:r>
              <a:rPr lang="en-US" sz="1400" smtClean="0"/>
              <a:t>Sales</a:t>
            </a:r>
            <a:br>
              <a:rPr lang="en-US" sz="1400" smtClean="0"/>
            </a:br>
            <a:r>
              <a:rPr lang="en-US" sz="1400" smtClean="0"/>
              <a:t>-	COGS</a:t>
            </a:r>
          </a:p>
          <a:p>
            <a:pPr>
              <a:lnSpc>
                <a:spcPct val="80000"/>
              </a:lnSpc>
            </a:pPr>
            <a:r>
              <a:rPr lang="en-US" sz="1400" smtClean="0"/>
              <a:t>=	Gross Margin</a:t>
            </a:r>
            <a:br>
              <a:rPr lang="en-US" sz="1400" smtClean="0"/>
            </a:br>
            <a:r>
              <a:rPr lang="en-US" sz="1400" smtClean="0"/>
              <a:t>-	SG&amp;A</a:t>
            </a:r>
            <a:br>
              <a:rPr lang="en-US" sz="1400" smtClean="0"/>
            </a:br>
            <a:r>
              <a:rPr lang="en-US" sz="1400" smtClean="0"/>
              <a:t>-	Other Expenses</a:t>
            </a:r>
          </a:p>
          <a:p>
            <a:pPr>
              <a:lnSpc>
                <a:spcPct val="80000"/>
              </a:lnSpc>
            </a:pPr>
            <a:r>
              <a:rPr lang="en-US" sz="1400" smtClean="0"/>
              <a:t>+	Other Income</a:t>
            </a:r>
          </a:p>
          <a:p>
            <a:pPr>
              <a:lnSpc>
                <a:spcPct val="80000"/>
              </a:lnSpc>
            </a:pPr>
            <a:r>
              <a:rPr lang="en-US" sz="1400" smtClean="0"/>
              <a:t>=	EBITDA</a:t>
            </a:r>
          </a:p>
          <a:p>
            <a:pPr>
              <a:lnSpc>
                <a:spcPct val="80000"/>
              </a:lnSpc>
            </a:pPr>
            <a:r>
              <a:rPr lang="en-US" sz="1400" smtClean="0"/>
              <a:t>-	Depreciation and Amortization</a:t>
            </a:r>
          </a:p>
          <a:p>
            <a:pPr>
              <a:lnSpc>
                <a:spcPct val="80000"/>
              </a:lnSpc>
            </a:pPr>
            <a:r>
              <a:rPr lang="en-US" sz="1400" smtClean="0"/>
              <a:t>=	EBIT</a:t>
            </a:r>
          </a:p>
          <a:p>
            <a:pPr>
              <a:lnSpc>
                <a:spcPct val="80000"/>
              </a:lnSpc>
            </a:pPr>
            <a:r>
              <a:rPr lang="en-US" sz="1400" smtClean="0"/>
              <a:t>-	Interest Expense (income)</a:t>
            </a:r>
          </a:p>
          <a:p>
            <a:pPr>
              <a:lnSpc>
                <a:spcPct val="80000"/>
              </a:lnSpc>
            </a:pPr>
            <a:r>
              <a:rPr lang="en-US" sz="1400" smtClean="0"/>
              <a:t>=	EBT</a:t>
            </a:r>
            <a:br>
              <a:rPr lang="en-US" sz="1400" smtClean="0"/>
            </a:br>
            <a:r>
              <a:rPr lang="en-US" sz="1400" smtClean="0"/>
              <a:t>-	Income Taxes</a:t>
            </a:r>
          </a:p>
          <a:p>
            <a:pPr>
              <a:lnSpc>
                <a:spcPct val="80000"/>
              </a:lnSpc>
            </a:pPr>
            <a:r>
              <a:rPr lang="en-US" sz="1400" smtClean="0"/>
              <a:t>-	Minority Interest</a:t>
            </a:r>
          </a:p>
          <a:p>
            <a:pPr>
              <a:lnSpc>
                <a:spcPct val="80000"/>
              </a:lnSpc>
            </a:pPr>
            <a:r>
              <a:rPr lang="en-US" sz="1400" smtClean="0"/>
              <a:t>=	Net Income</a:t>
            </a:r>
          </a:p>
          <a:p>
            <a:pPr>
              <a:lnSpc>
                <a:spcPct val="80000"/>
              </a:lnSpc>
              <a:buFontTx/>
              <a:buNone/>
            </a:pPr>
            <a:endParaRPr lang="en-US" sz="1400" smtClean="0"/>
          </a:p>
          <a:p>
            <a:pPr>
              <a:lnSpc>
                <a:spcPct val="80000"/>
              </a:lnSpc>
              <a:buFontTx/>
              <a:buNone/>
            </a:pPr>
            <a:r>
              <a:rPr lang="en-US" sz="1400" smtClean="0"/>
              <a:t>NOPLAT = EBIT x (1-tax rate)</a:t>
            </a:r>
          </a:p>
          <a:p>
            <a:pPr>
              <a:lnSpc>
                <a:spcPct val="80000"/>
              </a:lnSpc>
              <a:buFontTx/>
              <a:buNone/>
            </a:pPr>
            <a:r>
              <a:rPr lang="en-US" sz="1400" smtClean="0"/>
              <a:t>NOPLAT = Net Income + Interest Expense x (1-tax)</a:t>
            </a:r>
          </a:p>
        </p:txBody>
      </p:sp>
      <p:sp>
        <p:nvSpPr>
          <p:cNvPr id="14340" name="Text Box 4"/>
          <p:cNvSpPr txBox="1">
            <a:spLocks noChangeArrowheads="1"/>
          </p:cNvSpPr>
          <p:nvPr/>
        </p:nvSpPr>
        <p:spPr bwMode="auto">
          <a:xfrm>
            <a:off x="4495800" y="1981200"/>
            <a:ext cx="2971800" cy="2481263"/>
          </a:xfrm>
          <a:prstGeom prst="rect">
            <a:avLst/>
          </a:prstGeom>
          <a:solidFill>
            <a:srgbClr val="FFFF00"/>
          </a:solidFill>
          <a:ln w="12700">
            <a:solidFill>
              <a:srgbClr val="FFFF00"/>
            </a:solidFill>
            <a:miter lim="800000"/>
            <a:headEnd type="none" w="sm" len="sm"/>
            <a:tailEnd type="none" w="sm" len="sm"/>
          </a:ln>
        </p:spPr>
        <p:txBody>
          <a:bodyPr>
            <a:spAutoFit/>
          </a:bodyPr>
          <a:lstStyle/>
          <a:p>
            <a:pPr algn="l">
              <a:spcBef>
                <a:spcPct val="50000"/>
              </a:spcBef>
            </a:pPr>
            <a:r>
              <a:rPr lang="en-US"/>
              <a:t>There is a debate about how to handle other income from non-consolidated subsidiary companies.</a:t>
            </a:r>
          </a:p>
          <a:p>
            <a:pPr algn="l">
              <a:spcBef>
                <a:spcPct val="50000"/>
              </a:spcBef>
            </a:pPr>
            <a:endParaRPr lang="en-US"/>
          </a:p>
          <a:p>
            <a:pPr algn="l">
              <a:spcBef>
                <a:spcPct val="50000"/>
              </a:spcBef>
            </a:pPr>
            <a:r>
              <a:rPr lang="en-US"/>
              <a:t>One school of thought (McKinsey) is that they should be valued separately since they will have different cost of capital etc.</a:t>
            </a:r>
          </a:p>
          <a:p>
            <a:pPr algn="l">
              <a:spcBef>
                <a:spcPct val="50000"/>
              </a:spcBef>
            </a:pPr>
            <a:endParaRPr lang="en-US"/>
          </a:p>
          <a:p>
            <a:pPr algn="l">
              <a:spcBef>
                <a:spcPct val="50000"/>
              </a:spcBef>
            </a:pPr>
            <a:r>
              <a:rPr lang="en-US"/>
              <a:t>In this case, do not include in EBITDA and remove the asset balance from the invested capital.  Must be consistent</a:t>
            </a:r>
          </a:p>
        </p:txBody>
      </p: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Analysis of Income Statement – Computation of EBITDA, Minority Interest, Preferred Dividends, Exploration Expense</a:t>
            </a:r>
          </a:p>
        </p:txBody>
      </p:sp>
      <p:pic>
        <p:nvPicPr>
          <p:cNvPr id="15363" name="Picture 3"/>
          <p:cNvPicPr>
            <a:picLocks noGrp="1" noChangeAspect="1" noChangeArrowheads="1"/>
          </p:cNvPicPr>
          <p:nvPr>
            <p:ph type="body" idx="1"/>
          </p:nvPr>
        </p:nvPicPr>
        <p:blipFill>
          <a:blip r:embed="rId3" cstate="print"/>
          <a:srcRect/>
          <a:stretch>
            <a:fillRect/>
          </a:stretch>
        </p:blipFill>
        <p:spPr/>
      </p:pic>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1800" smtClean="0"/>
              <a:t>Income Statement Analysis</a:t>
            </a:r>
          </a:p>
        </p:txBody>
      </p:sp>
      <p:sp>
        <p:nvSpPr>
          <p:cNvPr id="16387" name="Rectangle 3"/>
          <p:cNvSpPr>
            <a:spLocks noGrp="1" noChangeArrowheads="1"/>
          </p:cNvSpPr>
          <p:nvPr>
            <p:ph type="body" idx="1"/>
          </p:nvPr>
        </p:nvSpPr>
        <p:spPr/>
        <p:txBody>
          <a:bodyPr/>
          <a:lstStyle/>
          <a:p>
            <a:pPr marL="342900" indent="-342900">
              <a:lnSpc>
                <a:spcPct val="80000"/>
              </a:lnSpc>
            </a:pPr>
            <a:r>
              <a:rPr lang="en-US" sz="1600" smtClean="0"/>
              <a:t>Example of Adjustments to EBITDA</a:t>
            </a:r>
          </a:p>
          <a:p>
            <a:pPr marL="742950" lvl="1" indent="-285750">
              <a:lnSpc>
                <a:spcPct val="70000"/>
              </a:lnSpc>
            </a:pPr>
            <a:r>
              <a:rPr lang="en-US" sz="1600" smtClean="0"/>
              <a:t>Exploration Expenses (EBITDAX)</a:t>
            </a:r>
          </a:p>
          <a:p>
            <a:pPr marL="742950" lvl="1" indent="-285750">
              <a:lnSpc>
                <a:spcPct val="70000"/>
              </a:lnSpc>
            </a:pPr>
            <a:r>
              <a:rPr lang="en-US" sz="1600" smtClean="0"/>
              <a:t>Rental and Lease Payments (EBITDR)</a:t>
            </a:r>
          </a:p>
          <a:p>
            <a:pPr marL="342900" indent="-342900">
              <a:lnSpc>
                <a:spcPct val="80000"/>
              </a:lnSpc>
            </a:pPr>
            <a:r>
              <a:rPr lang="en-US" sz="1600" smtClean="0"/>
              <a:t>EBITDA Computation</a:t>
            </a:r>
          </a:p>
          <a:p>
            <a:pPr marL="742950" lvl="1" indent="-285750">
              <a:lnSpc>
                <a:spcPct val="70000"/>
              </a:lnSpc>
            </a:pPr>
            <a:r>
              <a:rPr lang="en-US" sz="1600" smtClean="0"/>
              <a:t>Top Down – move other income</a:t>
            </a:r>
          </a:p>
          <a:p>
            <a:pPr marL="742950" lvl="1" indent="-285750">
              <a:lnSpc>
                <a:spcPct val="70000"/>
              </a:lnSpc>
            </a:pPr>
            <a:r>
              <a:rPr lang="en-US" sz="1600" smtClean="0"/>
              <a:t>Bottom-up (Indirect)</a:t>
            </a:r>
          </a:p>
          <a:p>
            <a:pPr marL="342900" indent="-342900">
              <a:lnSpc>
                <a:spcPct val="80000"/>
              </a:lnSpc>
            </a:pPr>
            <a:r>
              <a:rPr lang="en-US" sz="1600" smtClean="0"/>
              <a:t>EBITDA Notes</a:t>
            </a:r>
          </a:p>
          <a:p>
            <a:pPr marL="742950" lvl="1" indent="-285750">
              <a:lnSpc>
                <a:spcPct val="70000"/>
              </a:lnSpc>
            </a:pPr>
            <a:r>
              <a:rPr lang="en-US" sz="1600" smtClean="0"/>
              <a:t>Interest Income out of EBITDA</a:t>
            </a:r>
          </a:p>
          <a:p>
            <a:pPr marL="742950" lvl="1" indent="-285750">
              <a:lnSpc>
                <a:spcPct val="70000"/>
              </a:lnSpc>
            </a:pPr>
            <a:r>
              <a:rPr lang="en-US" sz="1600" smtClean="0"/>
              <a:t>Interest Expense not in EBITDA</a:t>
            </a:r>
          </a:p>
          <a:p>
            <a:pPr marL="742950" lvl="1" indent="-285750">
              <a:lnSpc>
                <a:spcPct val="70000"/>
              </a:lnSpc>
            </a:pPr>
            <a:r>
              <a:rPr lang="en-US" sz="1600" smtClean="0"/>
              <a:t>Understand Non-cash Expenses</a:t>
            </a:r>
          </a:p>
          <a:p>
            <a:pPr marL="1143000" lvl="2">
              <a:lnSpc>
                <a:spcPct val="70000"/>
              </a:lnSpc>
            </a:pPr>
            <a:r>
              <a:rPr lang="en-US" sz="1600" smtClean="0"/>
              <a:t>Deferred Mining Costs </a:t>
            </a:r>
          </a:p>
          <a:p>
            <a:pPr marL="1143000" lvl="2">
              <a:lnSpc>
                <a:spcPct val="70000"/>
              </a:lnSpc>
            </a:pPr>
            <a:r>
              <a:rPr lang="en-US" sz="1600" smtClean="0"/>
              <a:t>Equity Income</a:t>
            </a:r>
          </a:p>
          <a:p>
            <a:pPr marL="1143000" lvl="2">
              <a:lnSpc>
                <a:spcPct val="70000"/>
              </a:lnSpc>
            </a:pPr>
            <a:r>
              <a:rPr lang="en-US" sz="1600" smtClean="0"/>
              <a:t>Minority Interest</a:t>
            </a:r>
          </a:p>
        </p:txBody>
      </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Discounted Cash Flow Analysis – Real World Example</a:t>
            </a:r>
          </a:p>
        </p:txBody>
      </p:sp>
      <p:sp>
        <p:nvSpPr>
          <p:cNvPr id="17411" name="Rectangle 3"/>
          <p:cNvSpPr>
            <a:spLocks noGrp="1" noChangeArrowheads="1"/>
          </p:cNvSpPr>
          <p:nvPr>
            <p:ph type="body" idx="1"/>
          </p:nvPr>
        </p:nvSpPr>
        <p:spPr/>
        <p:txBody>
          <a:bodyPr/>
          <a:lstStyle/>
          <a:p>
            <a:pPr>
              <a:lnSpc>
                <a:spcPct val="80000"/>
              </a:lnSpc>
            </a:pPr>
            <a:r>
              <a:rPr lang="en-US" sz="1600" smtClean="0"/>
              <a:t>Credit Suisse First Boston estimated the present value of the stand-alone, </a:t>
            </a:r>
            <a:r>
              <a:rPr lang="en-US" sz="1600" b="1" i="1" smtClean="0">
                <a:solidFill>
                  <a:srgbClr val="3366CC"/>
                </a:solidFill>
              </a:rPr>
              <a:t>Unlevered, after-tax free cash flows</a:t>
            </a:r>
            <a:r>
              <a:rPr lang="en-US" sz="1600" smtClean="0"/>
              <a:t> that Texaco could produce over calendar years 2001 through 2004 and that Chevron could produce over the same period. The analysis was based on estimates of the managements of Texaco and Chevron adjusted, as reviewed by or discussed with Texaco management, to reflect, among other things, differing assumptions about future oil and gas prices.</a:t>
            </a:r>
          </a:p>
          <a:p>
            <a:pPr>
              <a:lnSpc>
                <a:spcPct val="80000"/>
              </a:lnSpc>
            </a:pPr>
            <a:r>
              <a:rPr lang="en-US" sz="1600" smtClean="0"/>
              <a:t>Ranges of estimated terminal values were calculated by multiplying estimated calendar year 2004 earnings before interest, taxes, depreciation, amortization and exploration expense, commonly referred to as EBITDAX, by terminal EBITDAX multiples of 6.5x to 7.5x in the case of both Texaco and Chevron. </a:t>
            </a:r>
          </a:p>
          <a:p>
            <a:pPr>
              <a:lnSpc>
                <a:spcPct val="80000"/>
              </a:lnSpc>
            </a:pPr>
            <a:r>
              <a:rPr lang="en-US" sz="1600" smtClean="0"/>
              <a:t>The estimated un-levered after-tax free cash flows and estimated terminal values were then discounted to present value </a:t>
            </a:r>
            <a:r>
              <a:rPr lang="en-US" sz="1600" b="1" i="1" smtClean="0">
                <a:solidFill>
                  <a:srgbClr val="3366CC"/>
                </a:solidFill>
              </a:rPr>
              <a:t>using discount rates of 9.0 percent to 10.0 percent</a:t>
            </a:r>
            <a:r>
              <a:rPr lang="en-US" sz="1600" smtClean="0"/>
              <a:t>. </a:t>
            </a:r>
          </a:p>
          <a:p>
            <a:pPr>
              <a:lnSpc>
                <a:spcPct val="80000"/>
              </a:lnSpc>
            </a:pPr>
            <a:r>
              <a:rPr lang="en-US" sz="1600" smtClean="0"/>
              <a:t>That analysis indicated an implied exchange ratio reference range of 0.56x to 0.80x.</a:t>
            </a:r>
          </a:p>
          <a:p>
            <a:pPr>
              <a:lnSpc>
                <a:spcPct val="80000"/>
              </a:lnSpc>
            </a:pPr>
            <a:endParaRPr lang="en-US" sz="1600" smtClean="0"/>
          </a:p>
        </p:txBody>
      </p:sp>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Employee Stock Options</a:t>
            </a:r>
          </a:p>
        </p:txBody>
      </p:sp>
      <p:sp>
        <p:nvSpPr>
          <p:cNvPr id="18435" name="Rectangle 3"/>
          <p:cNvSpPr>
            <a:spLocks noGrp="1" noChangeArrowheads="1"/>
          </p:cNvSpPr>
          <p:nvPr>
            <p:ph type="body" idx="1"/>
          </p:nvPr>
        </p:nvSpPr>
        <p:spPr/>
        <p:txBody>
          <a:bodyPr/>
          <a:lstStyle/>
          <a:p>
            <a:r>
              <a:rPr lang="en-US" smtClean="0"/>
              <a:t>One can debate the treatment of employee stock options for EBITDA, free cash flow and valuation.</a:t>
            </a:r>
          </a:p>
          <a:p>
            <a:r>
              <a:rPr lang="en-US" smtClean="0"/>
              <a:t>Think of options as giving stock to employees</a:t>
            </a:r>
          </a:p>
          <a:p>
            <a:pPr lvl="1"/>
            <a:r>
              <a:rPr lang="en-US" smtClean="0"/>
              <a:t>If the treatment has changed over the years and it is a significant expense, make adjustments to current or prior statements for consistency.</a:t>
            </a:r>
          </a:p>
          <a:p>
            <a:pPr lvl="1"/>
            <a:r>
              <a:rPr lang="en-US" smtClean="0"/>
              <a:t>Think of options as giving free shares to employees.  The value of existing shareholders is diluted.  </a:t>
            </a:r>
          </a:p>
          <a:p>
            <a:pPr lvl="2"/>
            <a:r>
              <a:rPr lang="en-US" smtClean="0"/>
              <a:t>One can argue that this is two things</a:t>
            </a:r>
          </a:p>
          <a:p>
            <a:pPr lvl="3"/>
            <a:r>
              <a:rPr lang="en-US" smtClean="0"/>
              <a:t>First, employees are compensated and the cash should be accounted for</a:t>
            </a:r>
          </a:p>
          <a:p>
            <a:pPr lvl="3"/>
            <a:r>
              <a:rPr lang="en-US" smtClean="0"/>
              <a:t>Second, invested capital is increased and the new equity should be included in the capital base</a:t>
            </a:r>
          </a:p>
        </p:txBody>
      </p:sp>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p:txBody>
          <a:bodyPr/>
          <a:lstStyle/>
          <a:p>
            <a:r>
              <a:rPr lang="en-US" smtClean="0"/>
              <a:t>Cash Flow Statement</a:t>
            </a:r>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Cash Flow Statement</a:t>
            </a:r>
          </a:p>
        </p:txBody>
      </p:sp>
      <p:sp>
        <p:nvSpPr>
          <p:cNvPr id="20483" name="Rectangle 3"/>
          <p:cNvSpPr>
            <a:spLocks noGrp="1" noChangeArrowheads="1"/>
          </p:cNvSpPr>
          <p:nvPr>
            <p:ph type="body" idx="1"/>
          </p:nvPr>
        </p:nvSpPr>
        <p:spPr/>
        <p:txBody>
          <a:bodyPr/>
          <a:lstStyle/>
          <a:p>
            <a:r>
              <a:rPr lang="en-US" sz="1600" smtClean="0"/>
              <a:t>Modern Cash Flow Statement has separation between</a:t>
            </a:r>
          </a:p>
          <a:p>
            <a:pPr lvl="1"/>
            <a:r>
              <a:rPr lang="en-US" sz="1600" smtClean="0"/>
              <a:t>Operations</a:t>
            </a:r>
          </a:p>
          <a:p>
            <a:pPr lvl="1"/>
            <a:r>
              <a:rPr lang="en-US" sz="1600" smtClean="0"/>
              <a:t>Capital expenditures (to maintain and grow operations) and</a:t>
            </a:r>
          </a:p>
          <a:p>
            <a:pPr lvl="1"/>
            <a:r>
              <a:rPr lang="en-US" sz="1600" smtClean="0"/>
              <a:t>Financing</a:t>
            </a:r>
          </a:p>
          <a:p>
            <a:r>
              <a:rPr lang="en-US" sz="1600" smtClean="0"/>
              <a:t>Operating Cash Flow</a:t>
            </a:r>
          </a:p>
          <a:p>
            <a:pPr lvl="1"/>
            <a:r>
              <a:rPr lang="en-US" sz="1600" smtClean="0"/>
              <a:t>Add back items from the income statement that do not use cash (depreciation, dry hole costs etc)</a:t>
            </a:r>
          </a:p>
          <a:p>
            <a:r>
              <a:rPr lang="en-US" sz="1600" smtClean="0"/>
              <a:t>Analyze how much cash flow the company generated and how it raised funds or disposed funds</a:t>
            </a:r>
          </a:p>
          <a:p>
            <a:r>
              <a:rPr lang="en-US" sz="1600" smtClean="0"/>
              <a:t>Use Cash Flow statement as a basis to compute free cash flow although cash flow not presented on the statement</a:t>
            </a:r>
          </a:p>
          <a:p>
            <a:r>
              <a:rPr lang="en-US" sz="1600" b="1" smtClean="0">
                <a:solidFill>
                  <a:srgbClr val="3366CC"/>
                </a:solidFill>
              </a:rPr>
              <a:t>Problem: Interest Expense – related to financing and not operations – is in the Net Income and is included in Cash From Operations</a:t>
            </a:r>
          </a:p>
        </p:txBody>
      </p:sp>
    </p:spTree>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2400" smtClean="0"/>
              <a:t>Cash Flow Statement</a:t>
            </a:r>
          </a:p>
        </p:txBody>
      </p:sp>
      <p:sp>
        <p:nvSpPr>
          <p:cNvPr id="21507" name="Rectangle 3"/>
          <p:cNvSpPr>
            <a:spLocks noGrp="1" noChangeArrowheads="1"/>
          </p:cNvSpPr>
          <p:nvPr>
            <p:ph type="body" idx="1"/>
          </p:nvPr>
        </p:nvSpPr>
        <p:spPr/>
        <p:txBody>
          <a:bodyPr/>
          <a:lstStyle/>
          <a:p>
            <a:pPr>
              <a:lnSpc>
                <a:spcPct val="80000"/>
              </a:lnSpc>
            </a:pPr>
            <a:r>
              <a:rPr lang="en-US" sz="1200" smtClean="0"/>
              <a:t>A. Operating Cash Flows</a:t>
            </a:r>
          </a:p>
          <a:p>
            <a:pPr>
              <a:lnSpc>
                <a:spcPct val="80000"/>
              </a:lnSpc>
            </a:pPr>
            <a:r>
              <a:rPr lang="en-US" sz="1200" smtClean="0"/>
              <a:t>	1) Net Income including interest expense, interest income and taxes</a:t>
            </a:r>
          </a:p>
          <a:p>
            <a:pPr>
              <a:lnSpc>
                <a:spcPct val="80000"/>
              </a:lnSpc>
            </a:pPr>
            <a:r>
              <a:rPr lang="en-US" sz="1200" smtClean="0"/>
              <a:t>	2) Depreciation</a:t>
            </a:r>
          </a:p>
          <a:p>
            <a:pPr>
              <a:lnSpc>
                <a:spcPct val="80000"/>
              </a:lnSpc>
            </a:pPr>
            <a:r>
              <a:rPr lang="en-US" sz="1200" smtClean="0"/>
              <a:t>	3) Deferred Taxes</a:t>
            </a:r>
          </a:p>
          <a:p>
            <a:pPr>
              <a:lnSpc>
                <a:spcPct val="80000"/>
              </a:lnSpc>
            </a:pPr>
            <a:r>
              <a:rPr lang="en-US" sz="1200" smtClean="0"/>
              <a:t>	4) Working Capital Changes</a:t>
            </a:r>
          </a:p>
          <a:p>
            <a:pPr>
              <a:lnSpc>
                <a:spcPct val="80000"/>
              </a:lnSpc>
            </a:pPr>
            <a:r>
              <a:rPr lang="en-US" sz="1200" smtClean="0"/>
              <a:t>	5) Minority Interest on Income Statement and Other Items	</a:t>
            </a:r>
          </a:p>
          <a:p>
            <a:pPr>
              <a:lnSpc>
                <a:spcPct val="80000"/>
              </a:lnSpc>
            </a:pPr>
            <a:r>
              <a:rPr lang="en-US" sz="1200" smtClean="0"/>
              <a:t>B. Investing Cash Flows</a:t>
            </a:r>
          </a:p>
          <a:p>
            <a:pPr>
              <a:lnSpc>
                <a:spcPct val="80000"/>
              </a:lnSpc>
            </a:pPr>
            <a:r>
              <a:rPr lang="en-US" sz="1200" smtClean="0"/>
              <a:t>	1)  Capital Expenditure and Asset Purchases</a:t>
            </a:r>
          </a:p>
          <a:p>
            <a:pPr>
              <a:lnSpc>
                <a:spcPct val="80000"/>
              </a:lnSpc>
            </a:pPr>
            <a:r>
              <a:rPr lang="en-US" sz="1200" smtClean="0"/>
              <a:t>	3) Sale of Property, Plant, &amp; Equipment</a:t>
            </a:r>
          </a:p>
          <a:p>
            <a:pPr>
              <a:lnSpc>
                <a:spcPct val="80000"/>
              </a:lnSpc>
            </a:pPr>
            <a:r>
              <a:rPr lang="en-US" sz="1200" smtClean="0"/>
              <a:t>	4) Inter-Corporate Investment	</a:t>
            </a:r>
          </a:p>
          <a:p>
            <a:pPr>
              <a:lnSpc>
                <a:spcPct val="80000"/>
              </a:lnSpc>
            </a:pPr>
            <a:r>
              <a:rPr lang="en-US" sz="1200" smtClean="0"/>
              <a:t>C. Financing Cash Flows</a:t>
            </a:r>
          </a:p>
          <a:p>
            <a:pPr>
              <a:lnSpc>
                <a:spcPct val="80000"/>
              </a:lnSpc>
            </a:pPr>
            <a:r>
              <a:rPr lang="en-US" sz="1200" smtClean="0"/>
              <a:t>	1) Dividend Payments</a:t>
            </a:r>
          </a:p>
          <a:p>
            <a:pPr>
              <a:lnSpc>
                <a:spcPct val="80000"/>
              </a:lnSpc>
            </a:pPr>
            <a:r>
              <a:rPr lang="en-US" sz="1200" smtClean="0"/>
              <a:t>	3) Proceeds from Equity or Debt Issuance</a:t>
            </a:r>
          </a:p>
          <a:p>
            <a:pPr>
              <a:lnSpc>
                <a:spcPct val="80000"/>
              </a:lnSpc>
            </a:pPr>
            <a:r>
              <a:rPr lang="en-US" sz="1200" smtClean="0"/>
              <a:t>	4) Equity Repurchased</a:t>
            </a:r>
          </a:p>
          <a:p>
            <a:pPr>
              <a:lnSpc>
                <a:spcPct val="80000"/>
              </a:lnSpc>
            </a:pPr>
            <a:r>
              <a:rPr lang="en-US" sz="1200" smtClean="0"/>
              <a:t>	5) Debt Principal Payments</a:t>
            </a:r>
          </a:p>
        </p:txBody>
      </p:sp>
    </p:spTree>
  </p:cSld>
  <p:clrMapOvr>
    <a:masterClrMapping/>
  </p:clrMapOvr>
  <p:transition>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The Notion of Free Cash Flow</a:t>
            </a:r>
          </a:p>
        </p:txBody>
      </p:sp>
      <p:sp>
        <p:nvSpPr>
          <p:cNvPr id="23555" name="Rectangle 3"/>
          <p:cNvSpPr>
            <a:spLocks noGrp="1" noChangeArrowheads="1"/>
          </p:cNvSpPr>
          <p:nvPr>
            <p:ph type="body" idx="1"/>
          </p:nvPr>
        </p:nvSpPr>
        <p:spPr/>
        <p:txBody>
          <a:bodyPr/>
          <a:lstStyle/>
          <a:p>
            <a:pPr>
              <a:lnSpc>
                <a:spcPct val="90000"/>
              </a:lnSpc>
            </a:pPr>
            <a:r>
              <a:rPr lang="en-US" smtClean="0"/>
              <a:t>In practice the term cash flow has many uses.  For example, operating cash flow is net income plus depreciation.</a:t>
            </a:r>
          </a:p>
          <a:p>
            <a:pPr>
              <a:lnSpc>
                <a:spcPct val="90000"/>
              </a:lnSpc>
            </a:pPr>
            <a:r>
              <a:rPr lang="en-US" smtClean="0"/>
              <a:t>Free cash flow is the cash flow that is available to investors – </a:t>
            </a:r>
            <a:r>
              <a:rPr lang="en-US" smtClean="0">
                <a:solidFill>
                  <a:srgbClr val="6600FF"/>
                </a:solidFill>
              </a:rPr>
              <a:t>FREE  of obligations such as capital expenditures and taxes -- to </a:t>
            </a:r>
            <a:r>
              <a:rPr lang="en-US" smtClean="0"/>
              <a:t>both debt and equity investors – after re-investing in plant, and financing and paying taxes.</a:t>
            </a:r>
          </a:p>
          <a:p>
            <a:pPr>
              <a:lnSpc>
                <a:spcPct val="90000"/>
              </a:lnSpc>
            </a:pPr>
            <a:r>
              <a:rPr lang="en-US" smtClean="0"/>
              <a:t>Accountants define cash flow from operations as net income plus depreciation and other non-cash items less changes in working capital.  However, this cash flow is not available for distribution to equity holders and debt holders.  The free cash flow must account for capital expenditures, repayments of debt, deferred items and other factors.</a:t>
            </a:r>
          </a:p>
          <a:p>
            <a:pPr>
              <a:lnSpc>
                <a:spcPct val="90000"/>
              </a:lnSpc>
            </a:pPr>
            <a:r>
              <a:rPr lang="en-US" smtClean="0"/>
              <a:t>Free cash flow consists of </a:t>
            </a:r>
          </a:p>
          <a:p>
            <a:pPr lvl="1"/>
            <a:r>
              <a:rPr lang="en-US" smtClean="0"/>
              <a:t>Cash flow to equity holders</a:t>
            </a:r>
          </a:p>
          <a:p>
            <a:pPr lvl="1"/>
            <a:r>
              <a:rPr lang="en-US" smtClean="0"/>
              <a:t>Cash flow to debt holders</a:t>
            </a:r>
          </a:p>
        </p:txBody>
      </p:sp>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Theoretical Context – Miller and Modigliani</a:t>
            </a:r>
          </a:p>
        </p:txBody>
      </p:sp>
      <p:sp>
        <p:nvSpPr>
          <p:cNvPr id="24579" name="Rectangle 3"/>
          <p:cNvSpPr>
            <a:spLocks noGrp="1" noChangeArrowheads="1"/>
          </p:cNvSpPr>
          <p:nvPr>
            <p:ph type="body" idx="1"/>
          </p:nvPr>
        </p:nvSpPr>
        <p:spPr/>
        <p:txBody>
          <a:bodyPr/>
          <a:lstStyle/>
          <a:p>
            <a:r>
              <a:rPr lang="en-029" smtClean="0"/>
              <a:t>Theory that changed finance in 1958</a:t>
            </a:r>
          </a:p>
          <a:p>
            <a:pPr lvl="1"/>
            <a:r>
              <a:rPr lang="en-029" smtClean="0"/>
              <a:t>Value assets on fundamental operating characteristics such as the capacity utilisation, the cost and the efficiency of assets and not the manner in which assets are financed – debt versus equity or the manner in which assets are hedged.</a:t>
            </a:r>
          </a:p>
          <a:p>
            <a:pPr lvl="1"/>
            <a:r>
              <a:rPr lang="en-029" smtClean="0"/>
              <a:t>This has led to the discounted cash flow model that underlies most valuations</a:t>
            </a:r>
          </a:p>
          <a:p>
            <a:pPr lvl="1"/>
            <a:r>
              <a:rPr lang="en-029" smtClean="0"/>
              <a:t>The proof was based on a simple arbitrage idea that you could buy stock in a company that has no debt and then borrow against the stock.  This will yield the same results as if the company borrowed money instead of you.</a:t>
            </a:r>
          </a:p>
          <a:p>
            <a:pPr lvl="1"/>
            <a:r>
              <a:rPr lang="en-029" smtClean="0"/>
              <a:t>The implication of this is that project finance is irrelevant</a:t>
            </a:r>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1800" smtClean="0"/>
              <a:t>Financial Statement Analysis Contents</a:t>
            </a:r>
          </a:p>
        </p:txBody>
      </p:sp>
      <p:sp>
        <p:nvSpPr>
          <p:cNvPr id="6147" name="Rectangle 3"/>
          <p:cNvSpPr>
            <a:spLocks noGrp="1" noChangeArrowheads="1"/>
          </p:cNvSpPr>
          <p:nvPr>
            <p:ph type="body" idx="1"/>
          </p:nvPr>
        </p:nvSpPr>
        <p:spPr/>
        <p:txBody>
          <a:bodyPr/>
          <a:lstStyle/>
          <a:p>
            <a:pPr marL="342900" indent="-342900">
              <a:lnSpc>
                <a:spcPct val="90000"/>
              </a:lnSpc>
            </a:pPr>
            <a:r>
              <a:rPr lang="en-US" sz="1600" smtClean="0"/>
              <a:t>Overview and objective of financial statement analysis </a:t>
            </a:r>
          </a:p>
          <a:p>
            <a:pPr marL="342900" indent="-342900">
              <a:lnSpc>
                <a:spcPct val="90000"/>
              </a:lnSpc>
            </a:pPr>
            <a:r>
              <a:rPr lang="en-US" sz="1600" smtClean="0"/>
              <a:t>Review and Re-formatting Statements for Financial Analysis</a:t>
            </a:r>
          </a:p>
          <a:p>
            <a:pPr marL="742950" lvl="1" indent="-285750">
              <a:lnSpc>
                <a:spcPct val="80000"/>
              </a:lnSpc>
            </a:pPr>
            <a:r>
              <a:rPr lang="en-US" sz="1600" smtClean="0"/>
              <a:t>Income Statement – EBITDA and NOPLAT</a:t>
            </a:r>
          </a:p>
          <a:p>
            <a:pPr marL="742950" lvl="1" indent="-285750">
              <a:lnSpc>
                <a:spcPct val="80000"/>
              </a:lnSpc>
            </a:pPr>
            <a:r>
              <a:rPr lang="en-US" sz="1600" smtClean="0"/>
              <a:t>Cash Flow Statement - Free Cash Flow and Equity Cash Flow</a:t>
            </a:r>
          </a:p>
          <a:p>
            <a:pPr marL="342900" indent="-342900">
              <a:lnSpc>
                <a:spcPct val="90000"/>
              </a:lnSpc>
            </a:pPr>
            <a:r>
              <a:rPr lang="en-US" sz="1600" smtClean="0"/>
              <a:t>Financial ratio analysis </a:t>
            </a:r>
          </a:p>
          <a:p>
            <a:pPr marL="742950" lvl="1" indent="-285750">
              <a:lnSpc>
                <a:spcPct val="80000"/>
              </a:lnSpc>
            </a:pPr>
            <a:r>
              <a:rPr lang="en-US" sz="1600" smtClean="0"/>
              <a:t>Management Performance</a:t>
            </a:r>
          </a:p>
          <a:p>
            <a:pPr marL="742950" lvl="1" indent="-285750">
              <a:lnSpc>
                <a:spcPct val="80000"/>
              </a:lnSpc>
            </a:pPr>
            <a:r>
              <a:rPr lang="en-US" sz="1600" smtClean="0"/>
              <a:t>Valuation</a:t>
            </a:r>
          </a:p>
          <a:p>
            <a:pPr marL="742950" lvl="1" indent="-285750">
              <a:lnSpc>
                <a:spcPct val="80000"/>
              </a:lnSpc>
            </a:pPr>
            <a:r>
              <a:rPr lang="en-US" sz="1600" smtClean="0"/>
              <a:t>Credit Analysis</a:t>
            </a:r>
          </a:p>
          <a:p>
            <a:pPr marL="742950" lvl="1" indent="-285750">
              <a:lnSpc>
                <a:spcPct val="80000"/>
              </a:lnSpc>
            </a:pPr>
            <a:r>
              <a:rPr lang="en-US" sz="1600" smtClean="0"/>
              <a:t>Financial Model Drivers</a:t>
            </a:r>
          </a:p>
          <a:p>
            <a:pPr marL="342900" indent="-342900">
              <a:lnSpc>
                <a:spcPct val="90000"/>
              </a:lnSpc>
            </a:pPr>
            <a:r>
              <a:rPr lang="en-US" sz="1600" smtClean="0"/>
              <a:t>Reference Slides</a:t>
            </a:r>
          </a:p>
          <a:p>
            <a:pPr marL="742950" lvl="1" indent="-285750">
              <a:lnSpc>
                <a:spcPct val="80000"/>
              </a:lnSpc>
            </a:pPr>
            <a:r>
              <a:rPr lang="en-US" sz="1600" smtClean="0"/>
              <a:t>Financial Ratio Calculations</a:t>
            </a:r>
          </a:p>
          <a:p>
            <a:pPr marL="742950" lvl="1" indent="-285750">
              <a:lnSpc>
                <a:spcPct val="80000"/>
              </a:lnSpc>
            </a:pPr>
            <a:r>
              <a:rPr lang="en-US" sz="1600" smtClean="0"/>
              <a:t>Discussion of Economic Profit</a:t>
            </a:r>
          </a:p>
        </p:txBody>
      </p:sp>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Fundamental Distinction in Financial Analysis – Free Cash Flow and Equity Cash Flow</a:t>
            </a:r>
          </a:p>
        </p:txBody>
      </p:sp>
      <p:sp>
        <p:nvSpPr>
          <p:cNvPr id="25603" name="Rectangle 3"/>
          <p:cNvSpPr>
            <a:spLocks noGrp="1" noChangeArrowheads="1"/>
          </p:cNvSpPr>
          <p:nvPr>
            <p:ph type="body" idx="1"/>
          </p:nvPr>
        </p:nvSpPr>
        <p:spPr/>
        <p:txBody>
          <a:bodyPr/>
          <a:lstStyle/>
          <a:p>
            <a:r>
              <a:rPr lang="en-US" smtClean="0"/>
              <a:t>Free Cash flow that is independent from financing</a:t>
            </a:r>
          </a:p>
          <a:p>
            <a:pPr lvl="1"/>
            <a:r>
              <a:rPr lang="en-US" smtClean="0"/>
              <a:t>Valuation</a:t>
            </a:r>
          </a:p>
          <a:p>
            <a:pPr lvl="1"/>
            <a:r>
              <a:rPr lang="en-US" smtClean="0"/>
              <a:t>Performance in managing assets</a:t>
            </a:r>
          </a:p>
          <a:p>
            <a:pPr lvl="1"/>
            <a:r>
              <a:rPr lang="en-US" smtClean="0"/>
              <a:t>Claims on free cash flow</a:t>
            </a:r>
          </a:p>
          <a:p>
            <a:pPr lvl="1"/>
            <a:r>
              <a:rPr lang="en-US" smtClean="0"/>
              <a:t>Cash flow to pay debt obligations</a:t>
            </a:r>
          </a:p>
          <a:p>
            <a:pPr lvl="1"/>
            <a:r>
              <a:rPr lang="en-US" smtClean="0"/>
              <a:t>Comparisons unbiased by capital structure policy</a:t>
            </a:r>
          </a:p>
          <a:p>
            <a:r>
              <a:rPr lang="en-US" smtClean="0"/>
              <a:t>Equity cash flow</a:t>
            </a:r>
          </a:p>
          <a:p>
            <a:pPr lvl="1"/>
            <a:r>
              <a:rPr lang="en-US" smtClean="0"/>
              <a:t>Valuation of equity securities</a:t>
            </a:r>
          </a:p>
          <a:p>
            <a:pPr lvl="1"/>
            <a:r>
              <a:rPr lang="en-US" smtClean="0"/>
              <a:t>Performance for shareholders</a:t>
            </a:r>
          </a:p>
        </p:txBody>
      </p:sp>
    </p:spTree>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Importance of Free Cash Flow</a:t>
            </a:r>
          </a:p>
        </p:txBody>
      </p:sp>
      <p:sp>
        <p:nvSpPr>
          <p:cNvPr id="26627" name="Rectangle 3"/>
          <p:cNvSpPr>
            <a:spLocks noGrp="1" noChangeArrowheads="1"/>
          </p:cNvSpPr>
          <p:nvPr>
            <p:ph type="body" idx="1"/>
          </p:nvPr>
        </p:nvSpPr>
        <p:spPr/>
        <p:txBody>
          <a:bodyPr/>
          <a:lstStyle/>
          <a:p>
            <a:pPr>
              <a:lnSpc>
                <a:spcPct val="80000"/>
              </a:lnSpc>
            </a:pPr>
            <a:r>
              <a:rPr lang="en-US" sz="1600" smtClean="0"/>
              <a:t>Alternative Definitions, but one correct concept</a:t>
            </a:r>
          </a:p>
          <a:p>
            <a:pPr lvl="1">
              <a:lnSpc>
                <a:spcPct val="80000"/>
              </a:lnSpc>
            </a:pPr>
            <a:r>
              <a:rPr lang="en-US" sz="1600" smtClean="0"/>
              <a:t>Free Cash Flow Is Also Known As </a:t>
            </a:r>
            <a:r>
              <a:rPr lang="en-029" sz="1600" smtClean="0"/>
              <a:t>Unleveraged</a:t>
            </a:r>
            <a:r>
              <a:rPr lang="en-US" sz="1600" smtClean="0"/>
              <a:t> Cash Flow</a:t>
            </a:r>
          </a:p>
          <a:p>
            <a:pPr lvl="1">
              <a:lnSpc>
                <a:spcPct val="80000"/>
              </a:lnSpc>
            </a:pPr>
            <a:r>
              <a:rPr lang="en-US" sz="1600" smtClean="0"/>
              <a:t>Unleveraged Cash Flow Is Not Distorted By The Capital Structure</a:t>
            </a:r>
          </a:p>
          <a:p>
            <a:pPr lvl="1">
              <a:lnSpc>
                <a:spcPct val="80000"/>
              </a:lnSpc>
            </a:pPr>
            <a:r>
              <a:rPr lang="en-US" sz="1600" smtClean="0"/>
              <a:t>Free Cash Flow should not change when the capital structure changes</a:t>
            </a:r>
          </a:p>
          <a:p>
            <a:pPr lvl="1">
              <a:lnSpc>
                <a:spcPct val="80000"/>
              </a:lnSpc>
            </a:pPr>
            <a:r>
              <a:rPr lang="en-US" sz="1600" smtClean="0"/>
              <a:t>Free Cash Flow should be the same as equity cash flow if no debt is outstanding and not cash balances are built up.</a:t>
            </a:r>
          </a:p>
          <a:p>
            <a:pPr>
              <a:lnSpc>
                <a:spcPct val="80000"/>
              </a:lnSpc>
            </a:pPr>
            <a:r>
              <a:rPr lang="en-US" sz="1600" smtClean="0"/>
              <a:t>Free Cash Flow in Valuation</a:t>
            </a:r>
          </a:p>
          <a:p>
            <a:pPr lvl="1">
              <a:lnSpc>
                <a:spcPct val="80000"/>
              </a:lnSpc>
            </a:pPr>
            <a:r>
              <a:rPr lang="en-US" sz="1600" smtClean="0"/>
              <a:t>PV of Free Cash Flow Defines Enterprise Value </a:t>
            </a:r>
          </a:p>
          <a:p>
            <a:pPr lvl="1">
              <a:lnSpc>
                <a:spcPct val="80000"/>
              </a:lnSpc>
            </a:pPr>
            <a:r>
              <a:rPr lang="en-US" sz="1600" smtClean="0"/>
              <a:t>The Relevant Discount Rate Is The Unlevered Discount Rate or the Weighted Average Cost of Capital</a:t>
            </a:r>
          </a:p>
          <a:p>
            <a:pPr lvl="1">
              <a:lnSpc>
                <a:spcPct val="80000"/>
              </a:lnSpc>
            </a:pPr>
            <a:r>
              <a:rPr lang="en-US" sz="1600" smtClean="0"/>
              <a:t>IRR on Free Cash Flow is the Project IRR</a:t>
            </a:r>
          </a:p>
          <a:p>
            <a:pPr lvl="1">
              <a:lnSpc>
                <a:spcPct val="80000"/>
              </a:lnSpc>
            </a:pPr>
            <a:r>
              <a:rPr lang="en-US" sz="1600" smtClean="0"/>
              <a:t>Free Cash Flow in Economic Value</a:t>
            </a:r>
          </a:p>
          <a:p>
            <a:pPr lvl="1">
              <a:lnSpc>
                <a:spcPct val="80000"/>
              </a:lnSpc>
            </a:pPr>
            <a:r>
              <a:rPr lang="en-US" sz="1600" smtClean="0"/>
              <a:t>FCF – Carrying Charge = Economic Profit</a:t>
            </a:r>
          </a:p>
        </p:txBody>
      </p:sp>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z="1800" smtClean="0"/>
              <a:t>Cash Flow Statement in Financial Model</a:t>
            </a:r>
          </a:p>
        </p:txBody>
      </p:sp>
      <p:sp>
        <p:nvSpPr>
          <p:cNvPr id="27651" name="Rectangle 3"/>
          <p:cNvSpPr>
            <a:spLocks noGrp="1" noChangeArrowheads="1"/>
          </p:cNvSpPr>
          <p:nvPr>
            <p:ph type="body" idx="1"/>
          </p:nvPr>
        </p:nvSpPr>
        <p:spPr/>
        <p:txBody>
          <a:bodyPr/>
          <a:lstStyle/>
          <a:p>
            <a:pPr marL="342900" indent="-342900">
              <a:lnSpc>
                <a:spcPct val="90000"/>
              </a:lnSpc>
            </a:pPr>
            <a:r>
              <a:rPr lang="en-US" sz="1600" smtClean="0"/>
              <a:t>Analysis in Cash Flow Statements</a:t>
            </a:r>
          </a:p>
          <a:p>
            <a:pPr marL="742950" lvl="1" indent="-285750"/>
            <a:r>
              <a:rPr lang="en-US" sz="1600" smtClean="0"/>
              <a:t>Compute Cash Flow before Financing </a:t>
            </a:r>
          </a:p>
          <a:p>
            <a:pPr marL="1143000" lvl="2"/>
            <a:r>
              <a:rPr lang="en-US" sz="1600" smtClean="0"/>
              <a:t>Operating Cash Flow minus Capital Expenditures</a:t>
            </a:r>
          </a:p>
          <a:p>
            <a:pPr marL="1143000" lvl="2"/>
            <a:r>
              <a:rPr lang="en-US" sz="1600" smtClean="0"/>
              <a:t>Use Cash Flow Before Financing in Deriving Free Cash Flow</a:t>
            </a:r>
          </a:p>
          <a:p>
            <a:pPr marL="742950" lvl="1" indent="-285750"/>
            <a:r>
              <a:rPr lang="en-US" sz="1600" smtClean="0"/>
              <a:t>Equity Cash Flow</a:t>
            </a:r>
          </a:p>
          <a:p>
            <a:pPr marL="1143000" lvl="2"/>
            <a:r>
              <a:rPr lang="en-US" sz="1600" smtClean="0"/>
              <a:t>Dividends less Cash Investments</a:t>
            </a:r>
          </a:p>
          <a:p>
            <a:pPr marL="1143000" lvl="2"/>
            <a:r>
              <a:rPr lang="en-US" sz="1600" smtClean="0"/>
              <a:t>Cash Flow Before Financing less Maturities plus New Debt Issues</a:t>
            </a:r>
          </a:p>
          <a:p>
            <a:pPr marL="742950" lvl="1" indent="-285750"/>
            <a:r>
              <a:rPr lang="en-US" sz="1600" smtClean="0"/>
              <a:t>Last Line on Cash Flow Statement Includes</a:t>
            </a:r>
          </a:p>
          <a:p>
            <a:pPr marL="1143000" lvl="2"/>
            <a:r>
              <a:rPr lang="en-US" sz="1600" smtClean="0"/>
              <a:t>Change in Cash Balance</a:t>
            </a:r>
          </a:p>
          <a:p>
            <a:pPr marL="1143000" lvl="2"/>
            <a:r>
              <a:rPr lang="en-US" sz="1600" smtClean="0"/>
              <a:t>Change in Short-term Debt or Overdrafts</a:t>
            </a:r>
          </a:p>
          <a:p>
            <a:pPr marL="1143000" lvl="2"/>
            <a:r>
              <a:rPr lang="en-US" sz="1600" smtClean="0"/>
              <a:t>Beginning Balance + Change = Ending Cash</a:t>
            </a:r>
          </a:p>
          <a:p>
            <a:pPr marL="1143000" lvl="2"/>
            <a:r>
              <a:rPr lang="en-US" sz="1600" smtClean="0"/>
              <a:t>Beginning Balance of STD + Change = Ending Short-term Debt</a:t>
            </a:r>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Free Cash Flow Formulas</a:t>
            </a:r>
          </a:p>
        </p:txBody>
      </p:sp>
      <p:sp>
        <p:nvSpPr>
          <p:cNvPr id="28675" name="Rectangle 4"/>
          <p:cNvSpPr>
            <a:spLocks noGrp="1" noChangeArrowheads="1"/>
          </p:cNvSpPr>
          <p:nvPr>
            <p:ph type="body" idx="1"/>
          </p:nvPr>
        </p:nvSpPr>
        <p:spPr/>
        <p:txBody>
          <a:bodyPr/>
          <a:lstStyle/>
          <a:p>
            <a:pPr>
              <a:lnSpc>
                <a:spcPct val="80000"/>
              </a:lnSpc>
            </a:pPr>
            <a:r>
              <a:rPr lang="en-US" sz="1200" smtClean="0"/>
              <a:t>Free cash flow can be computed from the income statement or from the cash flow statement.</a:t>
            </a:r>
          </a:p>
          <a:p>
            <a:pPr>
              <a:lnSpc>
                <a:spcPct val="80000"/>
              </a:lnSpc>
            </a:pPr>
            <a:r>
              <a:rPr lang="en-US" sz="1200" smtClean="0"/>
              <a:t>From the cash flow statement, the formula is:</a:t>
            </a:r>
          </a:p>
          <a:p>
            <a:pPr lvl="1">
              <a:lnSpc>
                <a:spcPct val="70000"/>
              </a:lnSpc>
            </a:pPr>
            <a:r>
              <a:rPr lang="en-US" sz="1200" smtClean="0"/>
              <a:t>Cash Before Financing</a:t>
            </a:r>
          </a:p>
          <a:p>
            <a:pPr lvl="1">
              <a:lnSpc>
                <a:spcPct val="70000"/>
              </a:lnSpc>
            </a:pPr>
            <a:r>
              <a:rPr lang="en-US" sz="1200" smtClean="0"/>
              <a:t>Plus: Interest Expense</a:t>
            </a:r>
          </a:p>
          <a:p>
            <a:pPr lvl="1">
              <a:lnSpc>
                <a:spcPct val="70000"/>
              </a:lnSpc>
            </a:pPr>
            <a:r>
              <a:rPr lang="en-US" sz="1200" smtClean="0"/>
              <a:t>Less: Tax Shield on Interest</a:t>
            </a:r>
          </a:p>
          <a:p>
            <a:pPr>
              <a:lnSpc>
                <a:spcPct val="80000"/>
              </a:lnSpc>
            </a:pPr>
            <a:r>
              <a:rPr lang="en-US" sz="1200" smtClean="0"/>
              <a:t>From the income statement, the formula is:</a:t>
            </a:r>
          </a:p>
          <a:p>
            <a:pPr lvl="1">
              <a:lnSpc>
                <a:spcPct val="70000"/>
              </a:lnSpc>
            </a:pPr>
            <a:r>
              <a:rPr lang="en-US" sz="1200" smtClean="0"/>
              <a:t>EBITDA</a:t>
            </a:r>
          </a:p>
          <a:p>
            <a:pPr lvl="1">
              <a:lnSpc>
                <a:spcPct val="70000"/>
              </a:lnSpc>
            </a:pPr>
            <a:r>
              <a:rPr lang="en-US" sz="1200" smtClean="0"/>
              <a:t>Less: Taxes on EBIT</a:t>
            </a:r>
          </a:p>
          <a:p>
            <a:pPr lvl="1">
              <a:lnSpc>
                <a:spcPct val="70000"/>
              </a:lnSpc>
            </a:pPr>
            <a:r>
              <a:rPr lang="en-US" sz="1200" smtClean="0"/>
              <a:t>Less: Working Capital Investment</a:t>
            </a:r>
          </a:p>
          <a:p>
            <a:pPr lvl="1">
              <a:lnSpc>
                <a:spcPct val="70000"/>
              </a:lnSpc>
            </a:pPr>
            <a:r>
              <a:rPr lang="en-US" sz="1200" smtClean="0"/>
              <a:t>Less: Capital Expenditures</a:t>
            </a:r>
          </a:p>
          <a:p>
            <a:pPr>
              <a:lnSpc>
                <a:spcPct val="80000"/>
              </a:lnSpc>
            </a:pPr>
            <a:r>
              <a:rPr lang="en-US" sz="1200" smtClean="0"/>
              <a:t>From Net Income</a:t>
            </a:r>
          </a:p>
          <a:p>
            <a:pPr lvl="1">
              <a:lnSpc>
                <a:spcPct val="70000"/>
              </a:lnSpc>
            </a:pPr>
            <a:r>
              <a:rPr lang="en-US" sz="1200" smtClean="0"/>
              <a:t>Net Income</a:t>
            </a:r>
          </a:p>
          <a:p>
            <a:pPr lvl="1">
              <a:lnSpc>
                <a:spcPct val="70000"/>
              </a:lnSpc>
            </a:pPr>
            <a:r>
              <a:rPr lang="en-US" sz="1200" smtClean="0"/>
              <a:t>Add: Net of Tax Interest</a:t>
            </a:r>
          </a:p>
          <a:p>
            <a:pPr lvl="1">
              <a:lnSpc>
                <a:spcPct val="70000"/>
              </a:lnSpc>
            </a:pPr>
            <a:r>
              <a:rPr lang="en-US" sz="1200" smtClean="0"/>
              <a:t>Add Depreciation, Deferred Taxes and Other Non-Cash Changes</a:t>
            </a:r>
          </a:p>
          <a:p>
            <a:pPr lvl="1">
              <a:lnSpc>
                <a:spcPct val="70000"/>
              </a:lnSpc>
            </a:pPr>
            <a:r>
              <a:rPr lang="en-US" sz="1200" smtClean="0"/>
              <a:t>Less: Changes in Working Capital</a:t>
            </a:r>
          </a:p>
          <a:p>
            <a:pPr lvl="1">
              <a:lnSpc>
                <a:spcPct val="70000"/>
              </a:lnSpc>
            </a:pPr>
            <a:r>
              <a:rPr lang="en-US" sz="1200" smtClean="0"/>
              <a:t>Less: Capital Expenditures</a:t>
            </a:r>
          </a:p>
        </p:txBody>
      </p:sp>
      <p:sp>
        <p:nvSpPr>
          <p:cNvPr id="28676" name="Text Box 6"/>
          <p:cNvSpPr txBox="1">
            <a:spLocks noChangeArrowheads="1"/>
          </p:cNvSpPr>
          <p:nvPr/>
        </p:nvSpPr>
        <p:spPr bwMode="auto">
          <a:xfrm>
            <a:off x="5791200" y="2209800"/>
            <a:ext cx="2514600" cy="1004888"/>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Some argue that free cash flow should not include non-operating items.  Here the non-consolidated companies are treated in a similar manner as liquid investments</a:t>
            </a:r>
          </a:p>
        </p:txBody>
      </p:sp>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mtClean="0"/>
              <a:t>Free Cash Flow from NOPLAT</a:t>
            </a:r>
          </a:p>
        </p:txBody>
      </p:sp>
      <p:sp>
        <p:nvSpPr>
          <p:cNvPr id="29699" name="Rectangle 3"/>
          <p:cNvSpPr>
            <a:spLocks noGrp="1" noChangeArrowheads="1"/>
          </p:cNvSpPr>
          <p:nvPr>
            <p:ph type="body" idx="1"/>
          </p:nvPr>
        </p:nvSpPr>
        <p:spPr/>
        <p:txBody>
          <a:bodyPr/>
          <a:lstStyle/>
          <a:p>
            <a:pPr>
              <a:lnSpc>
                <a:spcPct val="80000"/>
              </a:lnSpc>
            </a:pPr>
            <a:r>
              <a:rPr lang="en-US" sz="1600" smtClean="0"/>
              <a:t>Free cash flow can be computed using the notion of net operating profit less adjusted tax as follows (assuming no extraordinary income)</a:t>
            </a:r>
          </a:p>
          <a:p>
            <a:pPr>
              <a:lnSpc>
                <a:spcPct val="80000"/>
              </a:lnSpc>
            </a:pPr>
            <a:r>
              <a:rPr lang="en-US" sz="1600" smtClean="0"/>
              <a:t>Step 1: Compute NOPLAT</a:t>
            </a:r>
          </a:p>
          <a:p>
            <a:pPr lvl="1">
              <a:lnSpc>
                <a:spcPct val="80000"/>
              </a:lnSpc>
            </a:pPr>
            <a:r>
              <a:rPr lang="en-US" sz="1600" smtClean="0"/>
              <a:t>Net Income</a:t>
            </a:r>
          </a:p>
          <a:p>
            <a:pPr lvl="1">
              <a:lnSpc>
                <a:spcPct val="80000"/>
              </a:lnSpc>
            </a:pPr>
            <a:r>
              <a:rPr lang="en-US" sz="1600" smtClean="0"/>
              <a:t>Plus Net Interest after Tax</a:t>
            </a:r>
          </a:p>
          <a:p>
            <a:pPr lvl="1">
              <a:lnSpc>
                <a:spcPct val="80000"/>
              </a:lnSpc>
            </a:pPr>
            <a:r>
              <a:rPr lang="en-US" sz="1600" smtClean="0"/>
              <a:t>Plus Deferred tax</a:t>
            </a:r>
          </a:p>
          <a:p>
            <a:pPr lvl="1">
              <a:lnSpc>
                <a:spcPct val="80000"/>
              </a:lnSpc>
            </a:pPr>
            <a:r>
              <a:rPr lang="en-US" sz="1600" smtClean="0"/>
              <a:t>Equals NOPLAT</a:t>
            </a:r>
          </a:p>
          <a:p>
            <a:pPr>
              <a:lnSpc>
                <a:spcPct val="80000"/>
              </a:lnSpc>
            </a:pPr>
            <a:r>
              <a:rPr lang="en-US" sz="1600" smtClean="0"/>
              <a:t>Step 2: Compute Free Cash Flow</a:t>
            </a:r>
          </a:p>
          <a:p>
            <a:pPr lvl="1">
              <a:lnSpc>
                <a:spcPct val="80000"/>
              </a:lnSpc>
            </a:pPr>
            <a:r>
              <a:rPr lang="en-US" sz="1600" smtClean="0"/>
              <a:t>NOPLAT</a:t>
            </a:r>
          </a:p>
          <a:p>
            <a:pPr lvl="1">
              <a:lnSpc>
                <a:spcPct val="80000"/>
              </a:lnSpc>
            </a:pPr>
            <a:r>
              <a:rPr lang="en-US" sz="1600" smtClean="0"/>
              <a:t>Plus: Depreciation</a:t>
            </a:r>
          </a:p>
          <a:p>
            <a:pPr lvl="1">
              <a:lnSpc>
                <a:spcPct val="80000"/>
              </a:lnSpc>
            </a:pPr>
            <a:r>
              <a:rPr lang="en-US" sz="1600" smtClean="0"/>
              <a:t>Less: Change in Working Capital</a:t>
            </a:r>
          </a:p>
          <a:p>
            <a:pPr lvl="1">
              <a:lnSpc>
                <a:spcPct val="80000"/>
              </a:lnSpc>
            </a:pPr>
            <a:r>
              <a:rPr lang="en-US" sz="1600" smtClean="0"/>
              <a:t>Less: Capital Expenditures</a:t>
            </a:r>
          </a:p>
          <a:p>
            <a:pPr lvl="1">
              <a:lnSpc>
                <a:spcPct val="80000"/>
              </a:lnSpc>
            </a:pPr>
            <a:r>
              <a:rPr lang="en-US" sz="1600" smtClean="0"/>
              <a:t>Equals Free Cash Flow</a:t>
            </a:r>
          </a:p>
        </p:txBody>
      </p:sp>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Free Cash Flow Example</a:t>
            </a:r>
          </a:p>
        </p:txBody>
      </p:sp>
      <p:pic>
        <p:nvPicPr>
          <p:cNvPr id="30723" name="Picture 3"/>
          <p:cNvPicPr>
            <a:picLocks noGrp="1" noChangeAspect="1" noChangeArrowheads="1"/>
          </p:cNvPicPr>
          <p:nvPr>
            <p:ph type="body" idx="1"/>
          </p:nvPr>
        </p:nvPicPr>
        <p:blipFill>
          <a:blip r:embed="rId3" cstate="print"/>
          <a:srcRect/>
          <a:stretch>
            <a:fillRect/>
          </a:stretch>
        </p:blipFill>
        <p:spPr/>
      </p:pic>
      <p:sp>
        <p:nvSpPr>
          <p:cNvPr id="30724" name="Text Box 4"/>
          <p:cNvSpPr txBox="1">
            <a:spLocks noChangeArrowheads="1"/>
          </p:cNvSpPr>
          <p:nvPr/>
        </p:nvSpPr>
        <p:spPr bwMode="auto">
          <a:xfrm>
            <a:off x="6172200" y="4114800"/>
            <a:ext cx="1752600" cy="822325"/>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In actual situations, must adjust the free cash flow for deferred tax</a:t>
            </a:r>
          </a:p>
        </p:txBody>
      </p:sp>
      <p:sp>
        <p:nvSpPr>
          <p:cNvPr id="30725" name="Line 5"/>
          <p:cNvSpPr>
            <a:spLocks noChangeShapeType="1"/>
          </p:cNvSpPr>
          <p:nvPr/>
        </p:nvSpPr>
        <p:spPr bwMode="auto">
          <a:xfrm flipH="1">
            <a:off x="2133600" y="4495800"/>
            <a:ext cx="3962400" cy="990600"/>
          </a:xfrm>
          <a:prstGeom prst="line">
            <a:avLst/>
          </a:prstGeom>
          <a:noFill/>
          <a:ln w="12700">
            <a:solidFill>
              <a:schemeClr val="tx1"/>
            </a:solidFill>
            <a:round/>
            <a:headEnd type="none" w="sm" len="sm"/>
            <a:tailEnd type="triangle" w="sm" len="sm"/>
          </a:ln>
        </p:spPr>
        <p:txBody>
          <a:bodyPr/>
          <a:lstStyle/>
          <a:p>
            <a:endParaRPr lang="en-US"/>
          </a:p>
        </p:txBody>
      </p:sp>
      <p:sp>
        <p:nvSpPr>
          <p:cNvPr id="30726" name="Text Box 6"/>
          <p:cNvSpPr txBox="1">
            <a:spLocks noChangeArrowheads="1"/>
          </p:cNvSpPr>
          <p:nvPr/>
        </p:nvSpPr>
        <p:spPr bwMode="auto">
          <a:xfrm>
            <a:off x="5257800" y="457200"/>
            <a:ext cx="2895600" cy="822325"/>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029"/>
              <a:t>One could make adjustments for dividends payable, interest payable and other items in the working capital analysis.</a:t>
            </a:r>
          </a:p>
        </p:txBody>
      </p:sp>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p:txBody>
          <a:bodyPr/>
          <a:lstStyle/>
          <a:p>
            <a:r>
              <a:rPr lang="en-US" smtClean="0"/>
              <a:t>Balance Sheet</a:t>
            </a:r>
          </a:p>
        </p:txBody>
      </p:sp>
    </p:spTree>
  </p:cSld>
  <p:clrMapOvr>
    <a:masterClrMapping/>
  </p:clrMapOvr>
  <p:transition>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Balance Sheet Adjustments</a:t>
            </a:r>
          </a:p>
        </p:txBody>
      </p:sp>
      <p:sp>
        <p:nvSpPr>
          <p:cNvPr id="32771" name="Rectangle 3"/>
          <p:cNvSpPr>
            <a:spLocks noGrp="1" noChangeArrowheads="1"/>
          </p:cNvSpPr>
          <p:nvPr>
            <p:ph type="body" idx="1"/>
          </p:nvPr>
        </p:nvSpPr>
        <p:spPr/>
        <p:txBody>
          <a:bodyPr/>
          <a:lstStyle/>
          <a:p>
            <a:r>
              <a:rPr lang="en-029" sz="1600" smtClean="0"/>
              <a:t>When analysing the balance sheet, various items should be adjusted and grouped together:</a:t>
            </a:r>
          </a:p>
          <a:p>
            <a:pPr lvl="1"/>
            <a:r>
              <a:rPr lang="en-029" sz="1600" smtClean="0"/>
              <a:t>Net Debt</a:t>
            </a:r>
          </a:p>
          <a:p>
            <a:pPr lvl="2"/>
            <a:r>
              <a:rPr lang="en-029" sz="1600" smtClean="0"/>
              <a:t>Total short and long term debt minus liquid investments held and surplus cash</a:t>
            </a:r>
          </a:p>
          <a:p>
            <a:pPr lvl="1"/>
            <a:r>
              <a:rPr lang="en-029" sz="1600" smtClean="0"/>
              <a:t>Cash Bucket </a:t>
            </a:r>
          </a:p>
          <a:p>
            <a:pPr lvl="2"/>
            <a:r>
              <a:rPr lang="en-029" sz="1600" smtClean="0"/>
              <a:t>For modelling, subtract short-term debt from surplus cash and liquid investments</a:t>
            </a:r>
          </a:p>
          <a:p>
            <a:pPr lvl="1"/>
            <a:r>
              <a:rPr lang="en-029" sz="1600" smtClean="0"/>
              <a:t>Surplus Cash</a:t>
            </a:r>
          </a:p>
          <a:p>
            <a:pPr lvl="2"/>
            <a:r>
              <a:rPr lang="en-029" sz="1600" smtClean="0"/>
              <a:t>Include temporary investments and also include long-term investments</a:t>
            </a:r>
          </a:p>
          <a:p>
            <a:pPr lvl="1"/>
            <a:r>
              <a:rPr lang="en-029" sz="1600" smtClean="0"/>
              <a:t>Current Assets and Current Liabilities</a:t>
            </a:r>
          </a:p>
          <a:p>
            <a:pPr lvl="2"/>
            <a:r>
              <a:rPr lang="en-029" sz="1600" smtClean="0"/>
              <a:t>Separate the surplus cash from current assets and the debt from current liabilities and relate remaining working capital items to revenue and expense items</a:t>
            </a:r>
          </a:p>
        </p:txBody>
      </p:sp>
    </p:spTree>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Balance Sheet Issues</a:t>
            </a:r>
          </a:p>
        </p:txBody>
      </p:sp>
      <p:sp>
        <p:nvSpPr>
          <p:cNvPr id="33795" name="Rectangle 3"/>
          <p:cNvSpPr>
            <a:spLocks noGrp="1" noChangeArrowheads="1"/>
          </p:cNvSpPr>
          <p:nvPr>
            <p:ph type="body" idx="1"/>
          </p:nvPr>
        </p:nvSpPr>
        <p:spPr/>
        <p:txBody>
          <a:bodyPr/>
          <a:lstStyle/>
          <a:p>
            <a:r>
              <a:rPr lang="en-US" smtClean="0"/>
              <a:t>Treat surplus cash as negative debt and debt as negative cash</a:t>
            </a:r>
          </a:p>
          <a:p>
            <a:pPr lvl="1"/>
            <a:r>
              <a:rPr lang="en-US" smtClean="0"/>
              <a:t>Rule of thumb – cash is 2% of revenues</a:t>
            </a:r>
          </a:p>
          <a:p>
            <a:pPr lvl="1"/>
            <a:r>
              <a:rPr lang="en-US" smtClean="0"/>
              <a:t>Example – when developing a basic cash flow model, group the cash and the debt as one account and then separate this account on the balance sheet.</a:t>
            </a:r>
          </a:p>
          <a:p>
            <a:pPr lvl="1"/>
            <a:r>
              <a:rPr lang="en-US" smtClean="0"/>
              <a:t>Unfunded pension expenses should be treated like debt – they involve a fixed obligation and they can be replaced with debt when they are funded.</a:t>
            </a:r>
          </a:p>
          <a:p>
            <a:pPr lvl="1"/>
            <a:r>
              <a:rPr lang="en-US" smtClean="0"/>
              <a:t>Deferred taxes depend on the way deferred taxes are modelled for cash flow purposes.  If you model future changes in deferred taxes and take account of these in projections, do not put deferred taxes as a component of equity.</a:t>
            </a:r>
          </a:p>
        </p:txBody>
      </p:sp>
    </p:spTree>
  </p:cSld>
  <p:clrMapOvr>
    <a:masterClrMapping/>
  </p:clrMapOvr>
  <p:transition>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Problems with Equity Balance</a:t>
            </a:r>
          </a:p>
        </p:txBody>
      </p:sp>
      <p:sp>
        <p:nvSpPr>
          <p:cNvPr id="34819" name="Rectangle 3"/>
          <p:cNvSpPr>
            <a:spLocks noGrp="1" noChangeArrowheads="1"/>
          </p:cNvSpPr>
          <p:nvPr>
            <p:ph type="body" idx="1"/>
          </p:nvPr>
        </p:nvSpPr>
        <p:spPr/>
        <p:txBody>
          <a:bodyPr/>
          <a:lstStyle/>
          <a:p>
            <a:r>
              <a:rPr lang="en-US" smtClean="0"/>
              <a:t>Would like the return on equity and the return on invested capital to measure equity invested by shareholders for return on investment and return on equity</a:t>
            </a:r>
          </a:p>
          <a:p>
            <a:pPr lvl="1"/>
            <a:r>
              <a:rPr lang="en-US" smtClean="0"/>
              <a:t>Problems with using equity balance on the balance sheet to measure equity investment</a:t>
            </a:r>
          </a:p>
          <a:p>
            <a:pPr lvl="2"/>
            <a:r>
              <a:rPr lang="en-US" smtClean="0"/>
              <a:t>Write-offs of plant</a:t>
            </a:r>
          </a:p>
          <a:p>
            <a:pPr lvl="2"/>
            <a:r>
              <a:rPr lang="en-US" smtClean="0"/>
              <a:t>Accumulated Other Comprehensive Income</a:t>
            </a:r>
          </a:p>
          <a:p>
            <a:pPr lvl="2"/>
            <a:r>
              <a:rPr lang="en-US" smtClean="0"/>
              <a:t>Goodwill</a:t>
            </a:r>
          </a:p>
          <a:p>
            <a:pPr lvl="2"/>
            <a:r>
              <a:rPr lang="en-US" smtClean="0"/>
              <a:t>Re-structuring losses</a:t>
            </a:r>
          </a:p>
          <a:p>
            <a:pPr lvl="2"/>
            <a:r>
              <a:rPr lang="en-US" smtClean="0"/>
              <a:t>Employee Stock options</a:t>
            </a:r>
          </a:p>
          <a:p>
            <a:pPr lvl="1"/>
            <a:r>
              <a:rPr lang="en-US" smtClean="0"/>
              <a:t>Can make adjustments to equity balance</a:t>
            </a:r>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1800" smtClean="0"/>
              <a:t>Financial Statement Analysis - Introduction</a:t>
            </a:r>
          </a:p>
        </p:txBody>
      </p:sp>
      <p:sp>
        <p:nvSpPr>
          <p:cNvPr id="7171" name="Rectangle 3"/>
          <p:cNvSpPr>
            <a:spLocks noGrp="1" noChangeArrowheads="1"/>
          </p:cNvSpPr>
          <p:nvPr>
            <p:ph type="body" idx="1"/>
          </p:nvPr>
        </p:nvSpPr>
        <p:spPr/>
        <p:txBody>
          <a:bodyPr/>
          <a:lstStyle/>
          <a:p>
            <a:r>
              <a:rPr lang="en-US" smtClean="0"/>
              <a:t>Financial Statement Analysis should </a:t>
            </a:r>
            <a:r>
              <a:rPr lang="en-US" b="1" i="1" smtClean="0">
                <a:solidFill>
                  <a:srgbClr val="3366CC"/>
                </a:solidFill>
              </a:rPr>
              <a:t>tell a story</a:t>
            </a:r>
            <a:r>
              <a:rPr lang="en-US" smtClean="0"/>
              <a:t> about the company – How profitable is the company, what are the trends, how much risk is there etc. </a:t>
            </a:r>
          </a:p>
          <a:p>
            <a:r>
              <a:rPr lang="en-US" smtClean="0"/>
              <a:t>You should be comfortable in reading various different financial statements to be effective at financial modeling and financial analysis.  </a:t>
            </a:r>
          </a:p>
          <a:p>
            <a:r>
              <a:rPr lang="en-US" smtClean="0"/>
              <a:t>Financial statement analysis is also important in:</a:t>
            </a:r>
          </a:p>
          <a:p>
            <a:pPr lvl="1"/>
            <a:r>
              <a:rPr lang="en-US" smtClean="0"/>
              <a:t>	Assessing management performance of a company and whether projections of improvement or sustainability are reasonable.</a:t>
            </a:r>
          </a:p>
          <a:p>
            <a:pPr lvl="1"/>
            <a:r>
              <a:rPr lang="en-US" smtClean="0"/>
              <a:t>Assessing the value of a company from historic performance.</a:t>
            </a:r>
          </a:p>
          <a:p>
            <a:pPr lvl="1"/>
            <a:r>
              <a:rPr lang="en-US" smtClean="0"/>
              <a:t>Assessing the reasonableness of financial projections provided by a company or the validity of earnings projections</a:t>
            </a:r>
          </a:p>
          <a:p>
            <a:pPr lvl="1"/>
            <a:r>
              <a:rPr lang="en-US" smtClean="0"/>
              <a:t>Assessing whether the financial structure of a company is of investment grade quality</a:t>
            </a:r>
          </a:p>
        </p:txBody>
      </p:sp>
    </p:spTree>
  </p:cSld>
  <p:clrMapOvr>
    <a:masterClrMapping/>
  </p:clrMapOvr>
  <p:transition>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Grp="1" noChangeArrowheads="1"/>
          </p:cNvSpPr>
          <p:nvPr>
            <p:ph type="ctrTitle"/>
          </p:nvPr>
        </p:nvSpPr>
        <p:spPr/>
        <p:txBody>
          <a:bodyPr/>
          <a:lstStyle/>
          <a:p>
            <a:r>
              <a:rPr lang="en-US" smtClean="0"/>
              <a:t>Financial Ratio Analysis</a:t>
            </a:r>
          </a:p>
        </p:txBody>
      </p:sp>
    </p:spTree>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z="1800" smtClean="0"/>
              <a:t>Tension between Equity Analysis and Asset Analysis</a:t>
            </a:r>
          </a:p>
        </p:txBody>
      </p:sp>
      <p:sp>
        <p:nvSpPr>
          <p:cNvPr id="36867" name="Rectangle 3"/>
          <p:cNvSpPr>
            <a:spLocks noGrp="1" noChangeArrowheads="1"/>
          </p:cNvSpPr>
          <p:nvPr>
            <p:ph type="body" sz="half" idx="1"/>
          </p:nvPr>
        </p:nvSpPr>
        <p:spPr>
          <a:xfrm>
            <a:off x="762000" y="1524000"/>
            <a:ext cx="3884613" cy="4648200"/>
          </a:xfrm>
        </p:spPr>
        <p:txBody>
          <a:bodyPr/>
          <a:lstStyle/>
          <a:p>
            <a:pPr marL="342900" indent="-342900"/>
            <a:r>
              <a:rPr lang="en-US" sz="1600" b="1" smtClean="0">
                <a:solidFill>
                  <a:srgbClr val="0066CC"/>
                </a:solidFill>
              </a:rPr>
              <a:t>Free Cash Flow</a:t>
            </a:r>
          </a:p>
          <a:p>
            <a:pPr marL="342900" indent="-342900"/>
            <a:r>
              <a:rPr lang="en-US" sz="1600" smtClean="0"/>
              <a:t>Project IRR</a:t>
            </a:r>
          </a:p>
          <a:p>
            <a:pPr marL="342900" indent="-342900"/>
            <a:r>
              <a:rPr lang="en-US" sz="1600" smtClean="0"/>
              <a:t>ROIC (ROCE)</a:t>
            </a:r>
          </a:p>
          <a:p>
            <a:pPr marL="342900" indent="-342900"/>
            <a:r>
              <a:rPr lang="en-US" sz="1600" smtClean="0"/>
              <a:t>WACC</a:t>
            </a:r>
          </a:p>
          <a:p>
            <a:pPr marL="342900" indent="-342900"/>
            <a:r>
              <a:rPr lang="en-US" sz="1600" smtClean="0"/>
              <a:t>Enterprise Value</a:t>
            </a:r>
          </a:p>
          <a:p>
            <a:pPr marL="342900" indent="-342900"/>
            <a:r>
              <a:rPr lang="en-US" sz="1600" smtClean="0"/>
              <a:t>EV/EBITDA</a:t>
            </a:r>
          </a:p>
          <a:p>
            <a:pPr marL="342900" indent="-342900"/>
            <a:r>
              <a:rPr lang="en-US" sz="1600" smtClean="0"/>
              <a:t>Market to Replacement Cost</a:t>
            </a:r>
          </a:p>
          <a:p>
            <a:pPr marL="342900" indent="-342900"/>
            <a:endParaRPr lang="en-US" sz="1600" smtClean="0"/>
          </a:p>
        </p:txBody>
      </p:sp>
      <p:sp>
        <p:nvSpPr>
          <p:cNvPr id="36868" name="Rectangle 4"/>
          <p:cNvSpPr>
            <a:spLocks noGrp="1" noChangeArrowheads="1"/>
          </p:cNvSpPr>
          <p:nvPr>
            <p:ph type="body" sz="half" idx="2"/>
          </p:nvPr>
        </p:nvSpPr>
        <p:spPr>
          <a:xfrm>
            <a:off x="4802188" y="1524000"/>
            <a:ext cx="3884612" cy="4648200"/>
          </a:xfrm>
        </p:spPr>
        <p:txBody>
          <a:bodyPr/>
          <a:lstStyle/>
          <a:p>
            <a:pPr marL="342900" indent="-342900"/>
            <a:r>
              <a:rPr lang="en-029" sz="1600" b="1" smtClean="0">
                <a:solidFill>
                  <a:srgbClr val="0066CC"/>
                </a:solidFill>
              </a:rPr>
              <a:t>Equity Cash Flow</a:t>
            </a:r>
          </a:p>
          <a:p>
            <a:pPr marL="342900" indent="-342900"/>
            <a:r>
              <a:rPr lang="en-029" sz="1600" smtClean="0"/>
              <a:t>Equity IRR</a:t>
            </a:r>
          </a:p>
          <a:p>
            <a:pPr marL="342900" indent="-342900"/>
            <a:r>
              <a:rPr lang="en-029" sz="1600" smtClean="0"/>
              <a:t>ROE</a:t>
            </a:r>
          </a:p>
          <a:p>
            <a:pPr marL="342900" indent="-342900"/>
            <a:r>
              <a:rPr lang="en-029" sz="1600" smtClean="0"/>
              <a:t>Cost of Equity</a:t>
            </a:r>
          </a:p>
          <a:p>
            <a:pPr marL="342900" indent="-342900"/>
            <a:r>
              <a:rPr lang="en-029" sz="1600" smtClean="0"/>
              <a:t>Market Capitalisation</a:t>
            </a:r>
          </a:p>
          <a:p>
            <a:pPr marL="342900" indent="-342900"/>
            <a:r>
              <a:rPr lang="en-029" sz="1600" smtClean="0"/>
              <a:t>P/E</a:t>
            </a:r>
          </a:p>
          <a:p>
            <a:pPr marL="342900" indent="-342900"/>
            <a:r>
              <a:rPr lang="en-029" sz="1600" smtClean="0"/>
              <a:t>Market to Book Ratio</a:t>
            </a:r>
          </a:p>
        </p:txBody>
      </p:sp>
      <p:sp>
        <p:nvSpPr>
          <p:cNvPr id="36869" name="Text Box 5"/>
          <p:cNvSpPr txBox="1">
            <a:spLocks noChangeArrowheads="1"/>
          </p:cNvSpPr>
          <p:nvPr/>
        </p:nvSpPr>
        <p:spPr bwMode="auto">
          <a:xfrm>
            <a:off x="1066800" y="4724400"/>
            <a:ext cx="6324600" cy="1192213"/>
          </a:xfrm>
          <a:prstGeom prst="rect">
            <a:avLst/>
          </a:prstGeom>
          <a:noFill/>
          <a:ln w="12700">
            <a:noFill/>
            <a:miter lim="800000"/>
            <a:headEnd type="none" w="sm" len="sm"/>
            <a:tailEnd type="none" w="sm" len="sm"/>
          </a:ln>
        </p:spPr>
        <p:txBody>
          <a:bodyPr>
            <a:spAutoFit/>
          </a:bodyPr>
          <a:lstStyle/>
          <a:p>
            <a:pPr algn="l">
              <a:spcBef>
                <a:spcPct val="50000"/>
              </a:spcBef>
            </a:pPr>
            <a:r>
              <a:rPr lang="en-US" sz="1800"/>
              <a:t>EV = </a:t>
            </a:r>
            <a:r>
              <a:rPr lang="el-GR" sz="1800">
                <a:cs typeface="Arial" pitchFamily="34" charset="0"/>
              </a:rPr>
              <a:t>Σ</a:t>
            </a:r>
            <a:r>
              <a:rPr lang="en-US" sz="1800">
                <a:cs typeface="Arial" pitchFamily="34" charset="0"/>
              </a:rPr>
              <a:t> Value of Business Units = Debt + Equity Value</a:t>
            </a:r>
          </a:p>
          <a:p>
            <a:pPr algn="l">
              <a:spcBef>
                <a:spcPct val="50000"/>
              </a:spcBef>
            </a:pPr>
            <a:endParaRPr lang="en-US" sz="1800">
              <a:cs typeface="Arial" pitchFamily="34" charset="0"/>
            </a:endParaRPr>
          </a:p>
          <a:p>
            <a:pPr algn="l">
              <a:spcBef>
                <a:spcPct val="50000"/>
              </a:spcBef>
            </a:pPr>
            <a:r>
              <a:rPr lang="en-US" sz="1800">
                <a:cs typeface="Arial" pitchFamily="34" charset="0"/>
              </a:rPr>
              <a:t>In ratio analysis, cash = negative debt</a:t>
            </a:r>
            <a:endParaRPr lang="el-GR" sz="1800">
              <a:cs typeface="Arial" pitchFamily="34" charset="0"/>
            </a:endParaRPr>
          </a:p>
        </p:txBody>
      </p:sp>
    </p:spTree>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mtClean="0"/>
              <a:t>IRR Mathematics and IRR Exercise</a:t>
            </a:r>
          </a:p>
        </p:txBody>
      </p:sp>
      <p:sp>
        <p:nvSpPr>
          <p:cNvPr id="37891" name="Rectangle 3"/>
          <p:cNvSpPr>
            <a:spLocks noGrp="1" noChangeArrowheads="1"/>
          </p:cNvSpPr>
          <p:nvPr>
            <p:ph type="body" idx="1"/>
          </p:nvPr>
        </p:nvSpPr>
        <p:spPr/>
        <p:txBody>
          <a:bodyPr/>
          <a:lstStyle/>
          <a:p>
            <a:r>
              <a:rPr lang="en-US" smtClean="0"/>
              <a:t>IRR is simply rate of return</a:t>
            </a:r>
          </a:p>
          <a:p>
            <a:pPr lvl="1"/>
            <a:r>
              <a:rPr lang="en-US" smtClean="0"/>
              <a:t>Example: Invest 100 and receive 120 in 1 year</a:t>
            </a:r>
          </a:p>
          <a:p>
            <a:pPr lvl="1"/>
            <a:r>
              <a:rPr lang="en-US" smtClean="0"/>
              <a:t>IRR = 120/100 = 120% - 100% = 20%</a:t>
            </a:r>
          </a:p>
          <a:p>
            <a:r>
              <a:rPr lang="en-US" smtClean="0"/>
              <a:t>If the cash flow is over two years</a:t>
            </a:r>
          </a:p>
          <a:p>
            <a:pPr lvl="1"/>
            <a:r>
              <a:rPr lang="en-US" smtClean="0"/>
              <a:t>IRR = -100 , 60 , 60 </a:t>
            </a:r>
            <a:r>
              <a:rPr lang="en-US" smtClean="0">
                <a:sym typeface="Wingdings" pitchFamily="2" charset="2"/>
              </a:rPr>
              <a:t> 13.07%</a:t>
            </a:r>
          </a:p>
          <a:p>
            <a:pPr lvl="1"/>
            <a:r>
              <a:rPr lang="en-US" smtClean="0">
                <a:sym typeface="Wingdings" pitchFamily="2" charset="2"/>
              </a:rPr>
              <a:t>Modified IRR with 5% Re-investment</a:t>
            </a:r>
          </a:p>
          <a:p>
            <a:pPr lvl="1"/>
            <a:r>
              <a:rPr lang="en-US" smtClean="0">
                <a:sym typeface="Wingdings" pitchFamily="2" charset="2"/>
              </a:rPr>
              <a:t>60 receives 5% in year two  60 x (1.05) = 63</a:t>
            </a:r>
          </a:p>
          <a:p>
            <a:pPr lvl="1"/>
            <a:r>
              <a:rPr lang="en-US" smtClean="0">
                <a:sym typeface="Wingdings" pitchFamily="2" charset="2"/>
              </a:rPr>
              <a:t>Plus final 60 = 123</a:t>
            </a:r>
          </a:p>
          <a:p>
            <a:pPr lvl="1"/>
            <a:r>
              <a:rPr lang="en-US" smtClean="0">
                <a:sym typeface="Wingdings" pitchFamily="2" charset="2"/>
              </a:rPr>
              <a:t>MIRR = (123/100)^(1/2) - 1 = 10.9%</a:t>
            </a:r>
            <a:endParaRPr lang="en-US" smtClean="0"/>
          </a:p>
        </p:txBody>
      </p:sp>
      <p:sp>
        <p:nvSpPr>
          <p:cNvPr id="37892" name="Text Box 4"/>
          <p:cNvSpPr txBox="1">
            <a:spLocks noChangeArrowheads="1"/>
          </p:cNvSpPr>
          <p:nvPr/>
        </p:nvSpPr>
        <p:spPr bwMode="auto">
          <a:xfrm>
            <a:off x="6477000" y="1447800"/>
            <a:ext cx="2133600" cy="3392488"/>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sz="1600"/>
              <a:t>Why we raise to a power with two year case</a:t>
            </a:r>
          </a:p>
          <a:p>
            <a:pPr algn="l">
              <a:spcBef>
                <a:spcPct val="50000"/>
              </a:spcBef>
            </a:pPr>
            <a:endParaRPr lang="en-US" sz="1600"/>
          </a:p>
          <a:p>
            <a:pPr algn="l">
              <a:spcBef>
                <a:spcPct val="50000"/>
              </a:spcBef>
            </a:pPr>
            <a:r>
              <a:rPr lang="en-US" sz="1600"/>
              <a:t>FV = PV (1+r) (1+r)</a:t>
            </a:r>
          </a:p>
          <a:p>
            <a:pPr algn="l">
              <a:spcBef>
                <a:spcPct val="50000"/>
              </a:spcBef>
            </a:pPr>
            <a:r>
              <a:rPr lang="en-US" sz="1600"/>
              <a:t>FV = PV (1+r)</a:t>
            </a:r>
            <a:r>
              <a:rPr lang="en-US" sz="1600" baseline="30000"/>
              <a:t>2</a:t>
            </a:r>
          </a:p>
          <a:p>
            <a:pPr algn="l">
              <a:spcBef>
                <a:spcPct val="50000"/>
              </a:spcBef>
            </a:pPr>
            <a:r>
              <a:rPr lang="en-US" sz="1600"/>
              <a:t>FV/PV = (1+r)</a:t>
            </a:r>
            <a:r>
              <a:rPr lang="en-US" sz="1600" baseline="30000"/>
              <a:t>2</a:t>
            </a:r>
          </a:p>
          <a:p>
            <a:pPr algn="l">
              <a:spcBef>
                <a:spcPct val="50000"/>
              </a:spcBef>
            </a:pPr>
            <a:r>
              <a:rPr lang="en-US" sz="1600"/>
              <a:t>(FV/PV)^(1/2) = (1+r)</a:t>
            </a:r>
          </a:p>
          <a:p>
            <a:pPr algn="l">
              <a:spcBef>
                <a:spcPct val="50000"/>
              </a:spcBef>
            </a:pPr>
            <a:r>
              <a:rPr lang="en-US" sz="1600"/>
              <a:t>(FV/PV)^(1/2) – 1 = r</a:t>
            </a:r>
          </a:p>
          <a:p>
            <a:pPr algn="l">
              <a:spcBef>
                <a:spcPct val="50000"/>
              </a:spcBef>
            </a:pPr>
            <a:endParaRPr lang="en-US" sz="1600"/>
          </a:p>
        </p:txBody>
      </p:sp>
    </p:spTree>
  </p:cSld>
  <p:clrMapOvr>
    <a:masterClrMapping/>
  </p:clrMapOvr>
  <p:transition>
    <p:zo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Financial Ratio Analysis</a:t>
            </a:r>
          </a:p>
        </p:txBody>
      </p:sp>
      <p:sp>
        <p:nvSpPr>
          <p:cNvPr id="38915" name="Rectangle 3"/>
          <p:cNvSpPr>
            <a:spLocks noGrp="1" noChangeArrowheads="1"/>
          </p:cNvSpPr>
          <p:nvPr>
            <p:ph type="body" idx="1"/>
          </p:nvPr>
        </p:nvSpPr>
        <p:spPr/>
        <p:txBody>
          <a:bodyPr/>
          <a:lstStyle/>
          <a:p>
            <a:pPr marL="342900" indent="-342900">
              <a:lnSpc>
                <a:spcPct val="80000"/>
              </a:lnSpc>
            </a:pPr>
            <a:r>
              <a:rPr lang="en-US" sz="1600" smtClean="0"/>
              <a:t>Purpose :</a:t>
            </a:r>
          </a:p>
          <a:p>
            <a:pPr marL="742950" lvl="1" indent="-285750">
              <a:lnSpc>
                <a:spcPct val="80000"/>
              </a:lnSpc>
            </a:pPr>
            <a:r>
              <a:rPr lang="en-US" sz="1600" smtClean="0"/>
              <a:t>Evaluate relation between two or more economically important items (one is the starting point for further analysis)</a:t>
            </a:r>
          </a:p>
          <a:p>
            <a:pPr marL="342900" indent="-342900">
              <a:lnSpc>
                <a:spcPct val="80000"/>
              </a:lnSpc>
              <a:buFontTx/>
              <a:buNone/>
            </a:pPr>
            <a:r>
              <a:rPr lang="en-US" sz="1600" smtClean="0"/>
              <a:t>Cautions: </a:t>
            </a:r>
          </a:p>
          <a:p>
            <a:pPr marL="742950" lvl="1" indent="-285750">
              <a:lnSpc>
                <a:spcPct val="80000"/>
              </a:lnSpc>
            </a:pPr>
            <a:r>
              <a:rPr lang="en-US" sz="1600" smtClean="0"/>
              <a:t>Accounting analysis is important (deferred taxes etc.)</a:t>
            </a:r>
          </a:p>
          <a:p>
            <a:pPr marL="342900" indent="-342900">
              <a:lnSpc>
                <a:spcPct val="80000"/>
              </a:lnSpc>
            </a:pPr>
            <a:r>
              <a:rPr lang="en-US" sz="1600" smtClean="0"/>
              <a:t>Interpretation is key </a:t>
            </a:r>
          </a:p>
          <a:p>
            <a:pPr marL="742950" lvl="1" indent="-285750">
              <a:lnSpc>
                <a:spcPct val="80000"/>
              </a:lnSpc>
            </a:pPr>
            <a:r>
              <a:rPr lang="en-US" sz="1600" smtClean="0"/>
              <a:t>What does the P/E mean</a:t>
            </a:r>
          </a:p>
          <a:p>
            <a:pPr marL="742950" lvl="1" indent="-285750">
              <a:lnSpc>
                <a:spcPct val="80000"/>
              </a:lnSpc>
            </a:pPr>
            <a:r>
              <a:rPr lang="en-US" sz="1600" smtClean="0"/>
              <a:t>Is an interest coverage of 3.5 good</a:t>
            </a:r>
          </a:p>
          <a:p>
            <a:pPr marL="742950" lvl="1" indent="-285750">
              <a:lnSpc>
                <a:spcPct val="80000"/>
              </a:lnSpc>
            </a:pPr>
            <a:r>
              <a:rPr lang="en-US" sz="1600" smtClean="0"/>
              <a:t>Why is the ROIC low</a:t>
            </a:r>
          </a:p>
          <a:p>
            <a:pPr marL="742950" lvl="1" indent="-285750">
              <a:lnSpc>
                <a:spcPct val="80000"/>
              </a:lnSpc>
            </a:pPr>
            <a:r>
              <a:rPr lang="en-US" sz="1600" smtClean="0"/>
              <a:t>Should we use MB, PE or EV/EBITDA</a:t>
            </a:r>
          </a:p>
          <a:p>
            <a:pPr marL="342900" indent="-342900">
              <a:lnSpc>
                <a:spcPct val="80000"/>
              </a:lnSpc>
            </a:pPr>
            <a:r>
              <a:rPr lang="en-US" sz="1600" smtClean="0"/>
              <a:t>Document financial ratios (numerator and denominator) with footnotes and comments</a:t>
            </a:r>
          </a:p>
          <a:p>
            <a:pPr marL="342900" indent="-342900">
              <a:lnSpc>
                <a:spcPct val="80000"/>
              </a:lnSpc>
            </a:pPr>
            <a:r>
              <a:rPr lang="en-US" sz="1600" smtClean="0"/>
              <a:t>Show components of numerator and denominator in rows above the ratio calculation</a:t>
            </a:r>
          </a:p>
        </p:txBody>
      </p:sp>
    </p:spTree>
  </p:cSld>
  <p:clrMapOvr>
    <a:masterClrMapping/>
  </p:clrMapOvr>
  <p:transition>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body" idx="1"/>
          </p:nvPr>
        </p:nvSpPr>
        <p:spPr/>
        <p:txBody>
          <a:bodyPr/>
          <a:lstStyle/>
          <a:p>
            <a:r>
              <a:rPr lang="en-US" sz="1600" smtClean="0"/>
              <a:t>Financial Ratios Often Compares Income Statement or Cash Flow with Balance Sheet</a:t>
            </a:r>
          </a:p>
          <a:p>
            <a:pPr lvl="1"/>
            <a:r>
              <a:rPr lang="en-US" sz="1600" smtClean="0"/>
              <a:t>In developing ratios, understand why the formula is developed (e.g. other income and other investments in return on invested capital)</a:t>
            </a:r>
          </a:p>
          <a:p>
            <a:r>
              <a:rPr lang="en-US" sz="1600" smtClean="0"/>
              <a:t>There is Not Necessarily One Single Correct Formula</a:t>
            </a:r>
          </a:p>
          <a:p>
            <a:pPr lvl="1"/>
            <a:r>
              <a:rPr lang="en-US" sz="1600" smtClean="0"/>
              <a:t>For example, pre-tax or after-tax return on assets.</a:t>
            </a:r>
          </a:p>
          <a:p>
            <a:pPr lvl="1"/>
            <a:r>
              <a:rPr lang="en-US" sz="1600" smtClean="0"/>
              <a:t>Keep the numerator consistent with the denominator</a:t>
            </a:r>
          </a:p>
          <a:p>
            <a:r>
              <a:rPr lang="en-US" sz="1600" smtClean="0"/>
              <a:t>Financial Ratios should be evaluated in the context of benchmarks</a:t>
            </a:r>
          </a:p>
          <a:p>
            <a:pPr lvl="1"/>
            <a:r>
              <a:rPr lang="en-US" sz="1600" smtClean="0"/>
              <a:t>Credit ratios and bond rating standards</a:t>
            </a:r>
          </a:p>
          <a:p>
            <a:pPr lvl="1"/>
            <a:r>
              <a:rPr lang="en-US" sz="1600" smtClean="0"/>
              <a:t>Returns and cost of capital</a:t>
            </a:r>
          </a:p>
          <a:p>
            <a:pPr lvl="1"/>
            <a:r>
              <a:rPr lang="en-US" sz="1600" smtClean="0"/>
              <a:t>Operating ratios and history</a:t>
            </a:r>
          </a:p>
          <a:p>
            <a:endParaRPr lang="en-US" sz="1600" smtClean="0"/>
          </a:p>
        </p:txBody>
      </p:sp>
      <p:sp>
        <p:nvSpPr>
          <p:cNvPr id="39939" name="Rectangle 5"/>
          <p:cNvSpPr>
            <a:spLocks noGrp="1" noChangeArrowheads="1"/>
          </p:cNvSpPr>
          <p:nvPr>
            <p:ph type="title"/>
          </p:nvPr>
        </p:nvSpPr>
        <p:spPr/>
        <p:txBody>
          <a:bodyPr/>
          <a:lstStyle/>
          <a:p>
            <a:r>
              <a:rPr lang="en-US" smtClean="0"/>
              <a:t>General Discussion of Financial Ratios</a:t>
            </a:r>
          </a:p>
        </p:txBody>
      </p:sp>
    </p:spTree>
  </p:cSld>
  <p:clrMapOvr>
    <a:masterClrMapping/>
  </p:clrMapOvr>
  <p:transition>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t>Classes of Financial Ratios</a:t>
            </a:r>
          </a:p>
        </p:txBody>
      </p:sp>
      <p:sp>
        <p:nvSpPr>
          <p:cNvPr id="40963" name="Rectangle 4"/>
          <p:cNvSpPr>
            <a:spLocks noGrp="1" noChangeArrowheads="1"/>
          </p:cNvSpPr>
          <p:nvPr>
            <p:ph type="body" idx="1"/>
          </p:nvPr>
        </p:nvSpPr>
        <p:spPr/>
        <p:txBody>
          <a:bodyPr/>
          <a:lstStyle/>
          <a:p>
            <a:r>
              <a:rPr lang="en-US" sz="1600" smtClean="0"/>
              <a:t>Management Performance</a:t>
            </a:r>
          </a:p>
          <a:p>
            <a:pPr lvl="1">
              <a:lnSpc>
                <a:spcPct val="80000"/>
              </a:lnSpc>
            </a:pPr>
            <a:r>
              <a:rPr lang="en-US" sz="1600" smtClean="0"/>
              <a:t>Ratios that measure the historic economic performance of management and evaluate whether the economic performance can be maintained (e.g. ROIC)</a:t>
            </a:r>
          </a:p>
          <a:p>
            <a:r>
              <a:rPr lang="en-US" sz="1600" smtClean="0"/>
              <a:t>Valuation</a:t>
            </a:r>
          </a:p>
          <a:p>
            <a:pPr lvl="1">
              <a:lnSpc>
                <a:spcPct val="80000"/>
              </a:lnSpc>
            </a:pPr>
            <a:r>
              <a:rPr lang="en-US" sz="1600" smtClean="0"/>
              <a:t>Ratios that are used to give an indication of the value of the company (e.g. P/E)</a:t>
            </a:r>
          </a:p>
          <a:p>
            <a:r>
              <a:rPr lang="en-US" sz="1600" smtClean="0"/>
              <a:t>Credit Analysis </a:t>
            </a:r>
          </a:p>
          <a:p>
            <a:pPr lvl="1">
              <a:lnSpc>
                <a:spcPct val="80000"/>
              </a:lnSpc>
            </a:pPr>
            <a:r>
              <a:rPr lang="en-US" sz="1600" smtClean="0"/>
              <a:t>Ratios that gauge the credit quality and liquidity of the company (e.g. Interest coverage and current ratio)</a:t>
            </a:r>
          </a:p>
          <a:p>
            <a:r>
              <a:rPr lang="en-US" sz="1600" smtClean="0"/>
              <a:t>Model Evaluation</a:t>
            </a:r>
          </a:p>
          <a:p>
            <a:pPr lvl="1">
              <a:lnSpc>
                <a:spcPct val="80000"/>
              </a:lnSpc>
            </a:pPr>
            <a:r>
              <a:rPr lang="en-US" sz="1600" smtClean="0"/>
              <a:t>Ratios used to evaluate the assumptions and mechanics of financial forecasts</a:t>
            </a:r>
          </a:p>
        </p:txBody>
      </p:sp>
    </p:spTree>
  </p:cSld>
  <p:clrMapOvr>
    <a:masterClrMapping/>
  </p:clrMapOvr>
  <p:transition>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noChangeArrowheads="1"/>
          </p:cNvSpPr>
          <p:nvPr>
            <p:ph type="ctrTitle"/>
          </p:nvPr>
        </p:nvSpPr>
        <p:spPr/>
        <p:txBody>
          <a:bodyPr/>
          <a:lstStyle/>
          <a:p>
            <a:r>
              <a:rPr lang="en-US" smtClean="0"/>
              <a:t>Ratios that Measure Management Performance</a:t>
            </a:r>
          </a:p>
        </p:txBody>
      </p:sp>
    </p:spTree>
  </p:cSld>
  <p:clrMapOvr>
    <a:masterClrMapping/>
  </p:clrMapOvr>
  <p:transition>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body" idx="1"/>
          </p:nvPr>
        </p:nvSpPr>
        <p:spPr/>
        <p:txBody>
          <a:bodyPr/>
          <a:lstStyle/>
          <a:p>
            <a:pPr marL="342900" indent="-342900"/>
            <a:r>
              <a:rPr lang="en-US" sz="1600" smtClean="0"/>
              <a:t>Evaluate Whether Management is Doing a Good Job with Investor Funds (Not if the company is appropriately valued)</a:t>
            </a:r>
          </a:p>
          <a:p>
            <a:pPr marL="742950" lvl="1" indent="-285750"/>
            <a:r>
              <a:rPr lang="en-US" sz="1600" smtClean="0"/>
              <a:t>Return on Invested Capital</a:t>
            </a:r>
          </a:p>
          <a:p>
            <a:pPr marL="742950" lvl="1" indent="-285750"/>
            <a:r>
              <a:rPr lang="en-US" sz="1600" smtClean="0"/>
              <a:t>Return on Assets</a:t>
            </a:r>
          </a:p>
          <a:p>
            <a:pPr marL="742950" lvl="1" indent="-285750"/>
            <a:r>
              <a:rPr lang="en-US" sz="1600" smtClean="0"/>
              <a:t>Return on Equity</a:t>
            </a:r>
          </a:p>
          <a:p>
            <a:pPr marL="742950" lvl="1" indent="-285750"/>
            <a:r>
              <a:rPr lang="en-US" sz="1600" smtClean="0"/>
              <a:t>Market/Book Ratio</a:t>
            </a:r>
          </a:p>
          <a:p>
            <a:pPr marL="742950" lvl="1" indent="-285750"/>
            <a:r>
              <a:rPr lang="en-US" sz="1600" smtClean="0"/>
              <a:t>Market Value/Replacement Cost</a:t>
            </a:r>
          </a:p>
          <a:p>
            <a:pPr marL="342900" indent="-342900"/>
            <a:r>
              <a:rPr lang="en-US" sz="1600" smtClean="0"/>
              <a:t>Key Issue</a:t>
            </a:r>
          </a:p>
          <a:p>
            <a:pPr marL="742950" lvl="1" indent="-285750"/>
            <a:r>
              <a:rPr lang="en-US" sz="1600" smtClean="0"/>
              <a:t>Evaluate relative to risk</a:t>
            </a:r>
          </a:p>
          <a:p>
            <a:pPr marL="1143000" lvl="2"/>
            <a:r>
              <a:rPr lang="en-US" sz="1600" b="1" smtClean="0"/>
              <a:t>ROE versus Cost of Equity</a:t>
            </a:r>
          </a:p>
          <a:p>
            <a:pPr marL="1143000" lvl="2"/>
            <a:r>
              <a:rPr lang="en-US" sz="1600" b="1" smtClean="0"/>
              <a:t>ROIC versus WACC</a:t>
            </a:r>
          </a:p>
        </p:txBody>
      </p:sp>
      <p:sp>
        <p:nvSpPr>
          <p:cNvPr id="43011" name="Rectangle 3"/>
          <p:cNvSpPr>
            <a:spLocks noGrp="1" noChangeArrowheads="1"/>
          </p:cNvSpPr>
          <p:nvPr>
            <p:ph type="title"/>
          </p:nvPr>
        </p:nvSpPr>
        <p:spPr/>
        <p:txBody>
          <a:bodyPr/>
          <a:lstStyle/>
          <a:p>
            <a:r>
              <a:rPr lang="en-US" sz="1800" smtClean="0"/>
              <a:t>Class 1: Financial Indicators of Management Performance</a:t>
            </a:r>
          </a:p>
        </p:txBody>
      </p:sp>
    </p:spTree>
  </p:cSld>
  <p:clrMapOvr>
    <a:masterClrMapping/>
  </p:clrMapOvr>
  <p:transition>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mtClean="0"/>
              <a:t>ROIC, WACC and Growth</a:t>
            </a:r>
          </a:p>
        </p:txBody>
      </p:sp>
      <p:sp>
        <p:nvSpPr>
          <p:cNvPr id="44035" name="Rectangle 3"/>
          <p:cNvSpPr>
            <a:spLocks noGrp="1" noChangeArrowheads="1"/>
          </p:cNvSpPr>
          <p:nvPr>
            <p:ph type="body" idx="1"/>
          </p:nvPr>
        </p:nvSpPr>
        <p:spPr/>
        <p:txBody>
          <a:bodyPr/>
          <a:lstStyle/>
          <a:p>
            <a:r>
              <a:rPr lang="en-US" smtClean="0"/>
              <a:t>ROIC is before interest and the return covers both debt and equity financing – EBIT is before interest and investment includes both debt and equity investment</a:t>
            </a:r>
          </a:p>
          <a:p>
            <a:r>
              <a:rPr lang="en-US" smtClean="0"/>
              <a:t>WACC is the blended average of debt and equity required returns</a:t>
            </a:r>
          </a:p>
          <a:p>
            <a:r>
              <a:rPr lang="en-US" smtClean="0"/>
              <a:t>ROIC versus WACC measures the ability to make true economic profit</a:t>
            </a:r>
          </a:p>
          <a:p>
            <a:r>
              <a:rPr lang="en-US" smtClean="0"/>
              <a:t>Once have economic profit, should grow the business as much as possible. </a:t>
            </a:r>
          </a:p>
        </p:txBody>
      </p:sp>
    </p:spTree>
  </p:cSld>
  <p:clrMapOvr>
    <a:masterClrMapping/>
  </p:clrMapOvr>
  <p:transition>
    <p:zo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762000" y="719138"/>
            <a:ext cx="7772400" cy="579437"/>
          </a:xfrm>
        </p:spPr>
        <p:txBody>
          <a:bodyPr/>
          <a:lstStyle/>
          <a:p>
            <a:r>
              <a:rPr lang="en-US" sz="1800" smtClean="0"/>
              <a:t>Basic Economic Principles, ROIC and Financial Analysis</a:t>
            </a:r>
          </a:p>
        </p:txBody>
      </p:sp>
      <p:sp>
        <p:nvSpPr>
          <p:cNvPr id="45059" name="Rectangle 3"/>
          <p:cNvSpPr>
            <a:spLocks noGrp="1" noChangeArrowheads="1"/>
          </p:cNvSpPr>
          <p:nvPr>
            <p:ph type="body" idx="1"/>
          </p:nvPr>
        </p:nvSpPr>
        <p:spPr/>
        <p:txBody>
          <a:bodyPr/>
          <a:lstStyle/>
          <a:p>
            <a:r>
              <a:rPr lang="en-US" smtClean="0"/>
              <a:t>When you measure value, you are gauging the ability of a firm to realize economic profit.  For example, when you compare the equity IRR with the equity cost of capital.</a:t>
            </a:r>
          </a:p>
          <a:p>
            <a:r>
              <a:rPr lang="en-US" smtClean="0"/>
              <a:t>When you assess assumptions in a financial forecast, you must assess whether economic profit implicit in the assumptions can in fact be realized.  For example, if the financial forecast has a very high ROE, is that reasonable.</a:t>
            </a:r>
          </a:p>
          <a:p>
            <a:r>
              <a:rPr lang="en-US" smtClean="0"/>
              <a:t>When you interpret financial statistics, you are gauging the strategy of the company in terms of whether economic profit is being realized.  In reviewing the return on invested capital, does this demonstrate that the company has the potential to earn economic profit.</a:t>
            </a:r>
          </a:p>
          <a:p>
            <a:pPr>
              <a:buFontTx/>
              <a:buNone/>
            </a:pPr>
            <a:endParaRPr lang="en-US" smtClean="0"/>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z="1800" smtClean="0"/>
              <a:t>Objectives of Financial Statement Analysis</a:t>
            </a:r>
          </a:p>
        </p:txBody>
      </p:sp>
      <p:sp>
        <p:nvSpPr>
          <p:cNvPr id="8195" name="Rectangle 3"/>
          <p:cNvSpPr>
            <a:spLocks noGrp="1" noChangeArrowheads="1"/>
          </p:cNvSpPr>
          <p:nvPr>
            <p:ph type="body" idx="1"/>
          </p:nvPr>
        </p:nvSpPr>
        <p:spPr/>
        <p:txBody>
          <a:bodyPr/>
          <a:lstStyle/>
          <a:p>
            <a:r>
              <a:rPr lang="en-US" smtClean="0"/>
              <a:t>Financial statement analysis is like detective work – How can we use information in financial statements to make assessments of various issues.  The financials should </a:t>
            </a:r>
            <a:r>
              <a:rPr lang="en-US" b="1" i="1" smtClean="0">
                <a:solidFill>
                  <a:srgbClr val="0066CC"/>
                </a:solidFill>
              </a:rPr>
              <a:t>paint a picture</a:t>
            </a:r>
            <a:r>
              <a:rPr lang="en-US" smtClean="0"/>
              <a:t> of what has happened to the company:</a:t>
            </a:r>
          </a:p>
          <a:p>
            <a:pPr lvl="1"/>
            <a:r>
              <a:rPr lang="en-US" smtClean="0"/>
              <a:t>How can we quickly review the income statement, balance sheet and cash flow statement to determine how the stock market value of a company compares to inherent value.</a:t>
            </a:r>
          </a:p>
          <a:p>
            <a:pPr lvl="1"/>
            <a:r>
              <a:rPr lang="en-US" smtClean="0"/>
              <a:t>How can we look the financial statements and assess risks associated with a company and whether the company has sufficient cash flow to pay off debt. </a:t>
            </a:r>
          </a:p>
          <a:p>
            <a:pPr lvl="1"/>
            <a:r>
              <a:rPr lang="en-US" smtClean="0"/>
              <a:t>Finance and valuation are about projecting the future  -- how can financial statement analysis be used in making projections.</a:t>
            </a:r>
          </a:p>
          <a:p>
            <a:pPr lvl="1"/>
            <a:r>
              <a:rPr lang="en-US" smtClean="0"/>
              <a:t>The problem in any financial analysis and valuation is that measuring risk is very difficult</a:t>
            </a:r>
          </a:p>
        </p:txBody>
      </p:sp>
    </p:spTree>
  </p:cSld>
  <p:clrMapOvr>
    <a:masterClrMapping/>
  </p:clrMapOvr>
  <p:transition>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762000" y="609600"/>
            <a:ext cx="7578725" cy="762000"/>
          </a:xfrm>
        </p:spPr>
        <p:txBody>
          <a:bodyPr/>
          <a:lstStyle/>
          <a:p>
            <a:r>
              <a:rPr lang="en-US" sz="1800" smtClean="0"/>
              <a:t> Return on Invested Capital Analysis</a:t>
            </a:r>
          </a:p>
        </p:txBody>
      </p:sp>
      <p:sp>
        <p:nvSpPr>
          <p:cNvPr id="46083" name="Rectangle 4"/>
          <p:cNvSpPr>
            <a:spLocks noGrp="1" noChangeArrowheads="1"/>
          </p:cNvSpPr>
          <p:nvPr>
            <p:ph type="body" idx="1"/>
          </p:nvPr>
        </p:nvSpPr>
        <p:spPr/>
        <p:txBody>
          <a:bodyPr/>
          <a:lstStyle/>
          <a:p>
            <a:r>
              <a:rPr lang="en-US" smtClean="0"/>
              <a:t>ROIC is not distorted by the leverage of the company</a:t>
            </a:r>
          </a:p>
          <a:p>
            <a:r>
              <a:rPr lang="en-US" smtClean="0"/>
              <a:t>ROIC can be used to gauge economic profit and whether the company should grow operations</a:t>
            </a:r>
          </a:p>
          <a:p>
            <a:r>
              <a:rPr lang="en-US" smtClean="0"/>
              <a:t>ROIC can be used to assess the reasonableness of projections</a:t>
            </a:r>
          </a:p>
          <a:p>
            <a:pPr lvl="1"/>
            <a:r>
              <a:rPr lang="en-US" smtClean="0"/>
              <a:t>For example, if ROIC is very high and the company is in a competitive business with few barriers to entry, the forecast is probably not realistic.</a:t>
            </a:r>
          </a:p>
          <a:p>
            <a:r>
              <a:rPr lang="en-US" smtClean="0"/>
              <a:t>ROIC can be computed on a division basis EBIT and allocation of capital to divisions from net assets to gauge the profit of parts of the company</a:t>
            </a:r>
          </a:p>
          <a:p>
            <a:r>
              <a:rPr lang="en-US" smtClean="0"/>
              <a:t>ROIC comes from sustainable competitive advantage and high market share</a:t>
            </a:r>
          </a:p>
          <a:p>
            <a:endParaRPr lang="en-US" smtClean="0"/>
          </a:p>
        </p:txBody>
      </p:sp>
    </p:spTree>
  </p:cSld>
  <p:clrMapOvr>
    <a:masterClrMapping/>
  </p:clrMapOvr>
  <p:transition>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1600200" y="2438400"/>
            <a:ext cx="7162800" cy="1600200"/>
          </a:xfrm>
          <a:prstGeom prst="rect">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47107" name="Rectangle 5"/>
          <p:cNvSpPr>
            <a:spLocks noGrp="1" noChangeArrowheads="1"/>
          </p:cNvSpPr>
          <p:nvPr>
            <p:ph type="body" idx="1"/>
          </p:nvPr>
        </p:nvSpPr>
        <p:spPr>
          <a:xfrm>
            <a:off x="990600" y="1524000"/>
            <a:ext cx="7924800" cy="4648200"/>
          </a:xfrm>
        </p:spPr>
        <p:txBody>
          <a:bodyPr/>
          <a:lstStyle/>
          <a:p>
            <a:pPr>
              <a:lnSpc>
                <a:spcPct val="80000"/>
              </a:lnSpc>
            </a:pPr>
            <a:r>
              <a:rPr lang="en-US" sz="1400" smtClean="0"/>
              <a:t>The return in invested capital formula can be for a division or an entire corporation.  It is after tax and after depreciation.  Cash balances should be excluded from the denominator and interest income from the numerator.  Goodwill and goodwill amortization should be excluded.</a:t>
            </a:r>
          </a:p>
          <a:p>
            <a:pPr>
              <a:lnSpc>
                <a:spcPct val="80000"/>
              </a:lnSpc>
            </a:pPr>
            <a:r>
              <a:rPr lang="en-US" sz="1400" smtClean="0"/>
              <a:t>Formula:</a:t>
            </a:r>
          </a:p>
          <a:p>
            <a:pPr lvl="1">
              <a:lnSpc>
                <a:spcPct val="80000"/>
              </a:lnSpc>
            </a:pPr>
            <a:r>
              <a:rPr lang="en-US" sz="1400" smtClean="0"/>
              <a:t>ROIC = EBITAT/Invested Capital</a:t>
            </a:r>
          </a:p>
          <a:p>
            <a:pPr lvl="1">
              <a:lnSpc>
                <a:spcPct val="80000"/>
              </a:lnSpc>
            </a:pPr>
            <a:r>
              <a:rPr lang="en-US" sz="1400" smtClean="0"/>
              <a:t>Where:</a:t>
            </a:r>
          </a:p>
          <a:p>
            <a:pPr lvl="2">
              <a:lnSpc>
                <a:spcPct val="80000"/>
              </a:lnSpc>
            </a:pPr>
            <a:r>
              <a:rPr lang="en-US" sz="1400" smtClean="0"/>
              <a:t>EBITAT: Earnings before Interest Taxes and Goodwill Amortization less taxes on EBITAT</a:t>
            </a:r>
          </a:p>
          <a:p>
            <a:pPr lvl="2">
              <a:lnSpc>
                <a:spcPct val="80000"/>
              </a:lnSpc>
            </a:pPr>
            <a:r>
              <a:rPr lang="en-US" sz="1400" smtClean="0"/>
              <a:t>Taxes on EBITAT:  Cash Income Taxes Less Tax on Interest Expense and Interest Income and Tax on Non-operating Income</a:t>
            </a:r>
          </a:p>
          <a:p>
            <a:pPr lvl="2">
              <a:lnSpc>
                <a:spcPct val="80000"/>
              </a:lnSpc>
            </a:pPr>
            <a:r>
              <a:rPr lang="en-US" sz="1400" smtClean="0"/>
              <a:t>Invested Capital less cash balance</a:t>
            </a:r>
          </a:p>
          <a:p>
            <a:pPr>
              <a:lnSpc>
                <a:spcPct val="80000"/>
              </a:lnSpc>
            </a:pPr>
            <a:r>
              <a:rPr lang="en-US" sz="1400" smtClean="0"/>
              <a:t>Adjustments</a:t>
            </a:r>
          </a:p>
          <a:p>
            <a:pPr lvl="1">
              <a:lnSpc>
                <a:spcPct val="80000"/>
              </a:lnSpc>
            </a:pPr>
            <a:r>
              <a:rPr lang="en-US" sz="1400" smtClean="0"/>
              <a:t>Other Assets</a:t>
            </a:r>
          </a:p>
          <a:p>
            <a:pPr lvl="1">
              <a:lnSpc>
                <a:spcPct val="80000"/>
              </a:lnSpc>
            </a:pPr>
            <a:r>
              <a:rPr lang="en-US" sz="1400" smtClean="0"/>
              <a:t>Cash Balances</a:t>
            </a:r>
          </a:p>
          <a:p>
            <a:pPr lvl="1">
              <a:lnSpc>
                <a:spcPct val="80000"/>
              </a:lnSpc>
            </a:pPr>
            <a:r>
              <a:rPr lang="en-US" sz="1400" smtClean="0"/>
              <a:t>Goodwill</a:t>
            </a:r>
          </a:p>
          <a:p>
            <a:pPr lvl="1">
              <a:lnSpc>
                <a:spcPct val="80000"/>
              </a:lnSpc>
            </a:pPr>
            <a:r>
              <a:rPr lang="en-US" sz="1400" smtClean="0"/>
              <a:t>Other</a:t>
            </a:r>
          </a:p>
          <a:p>
            <a:pPr>
              <a:lnSpc>
                <a:spcPct val="80000"/>
              </a:lnSpc>
              <a:buFontTx/>
              <a:buNone/>
            </a:pPr>
            <a:endParaRPr lang="en-US" sz="1400" smtClean="0"/>
          </a:p>
        </p:txBody>
      </p:sp>
      <p:sp>
        <p:nvSpPr>
          <p:cNvPr id="47108" name="Rectangle 4"/>
          <p:cNvSpPr>
            <a:spLocks noGrp="1" noChangeArrowheads="1"/>
          </p:cNvSpPr>
          <p:nvPr>
            <p:ph type="title"/>
          </p:nvPr>
        </p:nvSpPr>
        <p:spPr/>
        <p:txBody>
          <a:bodyPr/>
          <a:lstStyle/>
          <a:p>
            <a:r>
              <a:rPr lang="en-US" sz="1800" smtClean="0"/>
              <a:t>Formula for Return on Invested Capital </a:t>
            </a:r>
          </a:p>
        </p:txBody>
      </p:sp>
    </p:spTree>
  </p:cSld>
  <p:clrMapOvr>
    <a:masterClrMapping/>
  </p:clrMapOvr>
  <p:transition>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mtClean="0"/>
              <a:t>Issues in Management Performance Evaluation</a:t>
            </a:r>
          </a:p>
        </p:txBody>
      </p:sp>
      <p:sp>
        <p:nvSpPr>
          <p:cNvPr id="48131" name="Rectangle 3"/>
          <p:cNvSpPr>
            <a:spLocks noGrp="1" noChangeArrowheads="1"/>
          </p:cNvSpPr>
          <p:nvPr>
            <p:ph type="body" idx="1"/>
          </p:nvPr>
        </p:nvSpPr>
        <p:spPr/>
        <p:txBody>
          <a:bodyPr/>
          <a:lstStyle/>
          <a:p>
            <a:pPr>
              <a:lnSpc>
                <a:spcPct val="80000"/>
              </a:lnSpc>
            </a:pPr>
            <a:r>
              <a:rPr lang="en-US" sz="1600" smtClean="0"/>
              <a:t>Basic Formula: ROIC versus WACC</a:t>
            </a:r>
          </a:p>
          <a:p>
            <a:pPr lvl="1">
              <a:lnSpc>
                <a:spcPct val="70000"/>
              </a:lnSpc>
            </a:pPr>
            <a:r>
              <a:rPr lang="en-US" sz="1600" smtClean="0"/>
              <a:t>How to compute ROIC</a:t>
            </a:r>
          </a:p>
          <a:p>
            <a:pPr lvl="2">
              <a:lnSpc>
                <a:spcPct val="70000"/>
              </a:lnSpc>
            </a:pPr>
            <a:r>
              <a:rPr lang="en-US" sz="1600" smtClean="0"/>
              <a:t>NOPLAT/Average Invested Capital</a:t>
            </a:r>
          </a:p>
          <a:p>
            <a:pPr lvl="2">
              <a:lnSpc>
                <a:spcPct val="70000"/>
              </a:lnSpc>
            </a:pPr>
            <a:r>
              <a:rPr lang="en-US" sz="1600" smtClean="0"/>
              <a:t>May or may not include goodwill – If goodwill is not included, compute NOPLAT without subtracting goodwill write-off and subtract net goodwill from invested capital</a:t>
            </a:r>
          </a:p>
          <a:p>
            <a:pPr lvl="2">
              <a:lnSpc>
                <a:spcPct val="70000"/>
              </a:lnSpc>
            </a:pPr>
            <a:r>
              <a:rPr lang="en-US" sz="1600" smtClean="0"/>
              <a:t>Reduce the invested capital by surplus cash balances</a:t>
            </a:r>
          </a:p>
          <a:p>
            <a:pPr lvl="2">
              <a:lnSpc>
                <a:spcPct val="70000"/>
              </a:lnSpc>
            </a:pPr>
            <a:r>
              <a:rPr lang="en-US" sz="1600" smtClean="0"/>
              <a:t>Some don’t include other income – then the invested capital should be reduced by other investments</a:t>
            </a:r>
          </a:p>
          <a:p>
            <a:pPr lvl="2">
              <a:lnSpc>
                <a:spcPct val="70000"/>
              </a:lnSpc>
            </a:pPr>
            <a:r>
              <a:rPr lang="en-US" sz="1600" smtClean="0"/>
              <a:t>Can compute with ratios</a:t>
            </a:r>
          </a:p>
          <a:p>
            <a:pPr lvl="3">
              <a:lnSpc>
                <a:spcPct val="70000"/>
              </a:lnSpc>
            </a:pPr>
            <a:r>
              <a:rPr lang="en-US" sz="1600" smtClean="0"/>
              <a:t>EBIT Margin x (1-t) * Asset Turn</a:t>
            </a:r>
          </a:p>
          <a:p>
            <a:pPr lvl="3">
              <a:lnSpc>
                <a:spcPct val="70000"/>
              </a:lnSpc>
            </a:pPr>
            <a:r>
              <a:rPr lang="en-US" sz="1600" smtClean="0"/>
              <a:t>Asset Turn = Sales/Assets; EBIT Margin = EBIT/Sales  </a:t>
            </a:r>
          </a:p>
          <a:p>
            <a:pPr lvl="1">
              <a:lnSpc>
                <a:spcPct val="70000"/>
              </a:lnSpc>
            </a:pPr>
            <a:r>
              <a:rPr lang="en-US" sz="1600" smtClean="0"/>
              <a:t>ROCE vs ROIC</a:t>
            </a:r>
          </a:p>
          <a:p>
            <a:pPr lvl="2">
              <a:lnSpc>
                <a:spcPct val="70000"/>
              </a:lnSpc>
            </a:pPr>
            <a:r>
              <a:rPr lang="en-US" sz="1600" smtClean="0"/>
              <a:t>ROCE is generally computed in an indirect way by starting with net income, and adding net of tax interest and adding minorities</a:t>
            </a:r>
          </a:p>
        </p:txBody>
      </p:sp>
    </p:spTree>
  </p:cSld>
  <p:clrMapOvr>
    <a:masterClrMapping/>
  </p:clrMapOvr>
  <p:transition>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body" idx="1"/>
          </p:nvPr>
        </p:nvSpPr>
        <p:spPr/>
        <p:txBody>
          <a:bodyPr/>
          <a:lstStyle/>
          <a:p>
            <a:r>
              <a:rPr lang="en-US" sz="1600" smtClean="0"/>
              <a:t>Return on average capital employed (ROCE) is a performance measure ratio. From the perspective of the business segments, ROCE is annual business segment earnings divided by average business segment capital employed (average of beginning and end-of-year amounts). </a:t>
            </a:r>
          </a:p>
          <a:p>
            <a:r>
              <a:rPr lang="en-US" sz="1600" smtClean="0"/>
              <a:t>These segment earnings include ExxonMobil’s share of segment earnings of equity companies, consistent with our capital employed definition, and </a:t>
            </a:r>
            <a:r>
              <a:rPr lang="en-US" sz="1600" b="1" i="1" smtClean="0"/>
              <a:t>exclude the cost of financing. </a:t>
            </a:r>
          </a:p>
          <a:p>
            <a:r>
              <a:rPr lang="en-US" sz="1600" smtClean="0"/>
              <a:t>The corporation’s total ROCE is net income excluding the after-tax cost of financing, divided by total corporate average capital employed. The corporation has consistently applied its ROCE definition for many years and views it as the </a:t>
            </a:r>
            <a:r>
              <a:rPr lang="en-US" sz="1600" b="1" i="1" smtClean="0"/>
              <a:t>best measure of historical capital productivity in our capital intensive long-term industry, both to evaluate management’s performance and to demonstrate to shareholders that capital has been used wisely over the long term</a:t>
            </a:r>
            <a:r>
              <a:rPr lang="en-US" sz="1600" smtClean="0"/>
              <a:t>. Additional measures, which tend to be more cash flow based, are used for future investment decisions. </a:t>
            </a:r>
          </a:p>
        </p:txBody>
      </p:sp>
      <p:sp>
        <p:nvSpPr>
          <p:cNvPr id="49155" name="Rectangle 3"/>
          <p:cNvSpPr>
            <a:spLocks noGrp="1" noChangeArrowheads="1"/>
          </p:cNvSpPr>
          <p:nvPr>
            <p:ph type="title"/>
          </p:nvPr>
        </p:nvSpPr>
        <p:spPr/>
        <p:txBody>
          <a:bodyPr/>
          <a:lstStyle/>
          <a:p>
            <a:r>
              <a:rPr lang="en-US" smtClean="0"/>
              <a:t>Exxon Mobil Return on Average Capital Employed</a:t>
            </a:r>
          </a:p>
        </p:txBody>
      </p:sp>
    </p:spTree>
  </p:cSld>
  <p:clrMapOvr>
    <a:masterClrMapping/>
  </p:clrMapOvr>
  <p:transition>
    <p:zo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mtClean="0"/>
              <a:t>Exxon Mobil Return on Capital Employed – Where are they making expenditures</a:t>
            </a:r>
          </a:p>
        </p:txBody>
      </p:sp>
      <p:pic>
        <p:nvPicPr>
          <p:cNvPr id="50179" name="Picture 3"/>
          <p:cNvPicPr>
            <a:picLocks noGrp="1" noChangeAspect="1" noChangeArrowheads="1"/>
          </p:cNvPicPr>
          <p:nvPr>
            <p:ph type="body" idx="1"/>
          </p:nvPr>
        </p:nvPicPr>
        <p:blipFill>
          <a:blip r:embed="rId3" cstate="print"/>
          <a:srcRect/>
          <a:stretch>
            <a:fillRect/>
          </a:stretch>
        </p:blipFill>
        <p:spPr/>
      </p:pic>
    </p:spTree>
  </p:cSld>
  <p:clrMapOvr>
    <a:masterClrMapping/>
  </p:clrMapOvr>
  <p:transition>
    <p:zo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mtClean="0"/>
              <a:t>Exxon Mobil Return on Capital</a:t>
            </a:r>
          </a:p>
        </p:txBody>
      </p:sp>
      <p:pic>
        <p:nvPicPr>
          <p:cNvPr id="51203" name="Picture 4"/>
          <p:cNvPicPr>
            <a:picLocks noGrp="1" noChangeAspect="1" noChangeArrowheads="1"/>
          </p:cNvPicPr>
          <p:nvPr>
            <p:ph type="body" idx="1"/>
          </p:nvPr>
        </p:nvPicPr>
        <p:blipFill>
          <a:blip r:embed="rId3" cstate="print"/>
          <a:srcRect/>
          <a:stretch>
            <a:fillRect/>
          </a:stretch>
        </p:blipFill>
        <p:spPr>
          <a:xfrm>
            <a:off x="838200" y="1676400"/>
            <a:ext cx="6723063" cy="3049588"/>
          </a:xfrm>
          <a:noFill/>
        </p:spPr>
      </p:pic>
      <p:graphicFrame>
        <p:nvGraphicFramePr>
          <p:cNvPr id="2374676" name="Group 20"/>
          <p:cNvGraphicFramePr>
            <a:graphicFrameLocks noGrp="1"/>
          </p:cNvGraphicFramePr>
          <p:nvPr/>
        </p:nvGraphicFramePr>
        <p:xfrm>
          <a:off x="1143000" y="4953000"/>
          <a:ext cx="5867400" cy="548640"/>
        </p:xfrm>
        <a:graphic>
          <a:graphicData uri="http://schemas.openxmlformats.org/drawingml/2006/table">
            <a:tbl>
              <a:tblPr/>
              <a:tblGrid>
                <a:gridCol w="2933700"/>
                <a:gridCol w="2933700"/>
              </a:tblGrid>
              <a:tr h="2444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30000" smtClean="0">
                          <a:ln>
                            <a:noFill/>
                          </a:ln>
                          <a:solidFill>
                            <a:srgbClr val="000000"/>
                          </a:solidFill>
                          <a:effectLst/>
                          <a:latin typeface="Times New Roman" pitchFamily="18" charset="0"/>
                          <a:cs typeface="Times New Roman" pitchFamily="18" charset="0"/>
                        </a:rPr>
                        <a:t>(1)</a:t>
                      </a:r>
                      <a:endParaRPr kumimoji="0" lang="en-GB" sz="2400" b="0" i="0" u="none" strike="noStrike" cap="none" normalizeH="0" baseline="0" smtClean="0">
                        <a:ln>
                          <a:noFill/>
                        </a:ln>
                        <a:solidFill>
                          <a:schemeClr val="tx1"/>
                        </a:solidFill>
                        <a:effectLst/>
                        <a:latin typeface="Times New Roman" pitchFamily="18" charset="0"/>
                      </a:endParaRPr>
                    </a:p>
                  </a:txBody>
                  <a:tcPr horzOverflow="overflow">
                    <a:lnL cap="flat">
                      <a:noFill/>
                    </a:lnL>
                    <a:lnR>
                      <a:noFill/>
                    </a:lnR>
                    <a:lnT cap="flat">
                      <a:noFill/>
                    </a:lnT>
                    <a:lnB cap="flat">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sz="1000" b="0" i="1" u="none" strike="noStrike" cap="none" normalizeH="0" baseline="0" smtClean="0">
                          <a:ln>
                            <a:noFill/>
                          </a:ln>
                          <a:solidFill>
                            <a:srgbClr val="000000"/>
                          </a:solidFill>
                          <a:effectLst/>
                          <a:latin typeface="Times New Roman" pitchFamily="18" charset="0"/>
                          <a:cs typeface="Times New Roman" pitchFamily="18" charset="0"/>
                        </a:rPr>
                        <a:t>“All other financing costs – net” in 2003 includes interest income (after tax) associated with the settlement of a U.S. tax dispute.</a:t>
                      </a:r>
                      <a:r>
                        <a:rPr kumimoji="0" lang="en-GB" sz="10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en-GB" sz="2400" b="0" i="0" u="none" strike="noStrike" cap="none" normalizeH="0" baseline="0" smtClean="0">
                        <a:ln>
                          <a:noFill/>
                        </a:ln>
                        <a:solidFill>
                          <a:schemeClr val="tx1"/>
                        </a:solidFill>
                        <a:effectLst/>
                        <a:latin typeface="Times New Roman" pitchFamily="18" charset="0"/>
                      </a:endParaRPr>
                    </a:p>
                  </a:txBody>
                  <a:tcPr horzOverflow="overflow">
                    <a:lnL>
                      <a:noFill/>
                    </a:lnL>
                    <a:lnR cap="flat">
                      <a:noFill/>
                    </a:lnR>
                    <a:lnT cap="flat">
                      <a:noFill/>
                    </a:lnT>
                    <a:lnB cap="flat">
                      <a:noFill/>
                    </a:lnB>
                    <a:lnTlToBr>
                      <a:noFill/>
                    </a:lnTlToBr>
                    <a:lnBlToTr>
                      <a:noFill/>
                    </a:lnBlToTr>
                    <a:noFill/>
                  </a:tcPr>
                </a:tc>
              </a:tr>
            </a:tbl>
          </a:graphicData>
        </a:graphic>
      </p:graphicFrame>
      <p:sp>
        <p:nvSpPr>
          <p:cNvPr id="51207" name="Rectangle 17"/>
          <p:cNvSpPr>
            <a:spLocks noChangeArrowheads="1"/>
          </p:cNvSpPr>
          <p:nvPr/>
        </p:nvSpPr>
        <p:spPr bwMode="auto">
          <a:xfrm>
            <a:off x="0" y="3535363"/>
            <a:ext cx="204788" cy="184150"/>
          </a:xfrm>
          <a:prstGeom prst="rect">
            <a:avLst/>
          </a:prstGeom>
          <a:noFill/>
          <a:ln w="12700">
            <a:noFill/>
            <a:miter lim="800000"/>
            <a:headEnd type="none" w="sm" len="sm"/>
            <a:tailEnd type="none" w="sm" len="sm"/>
          </a:ln>
        </p:spPr>
        <p:txBody>
          <a:bodyPr wrap="none" anchor="ctr">
            <a:spAutoFit/>
          </a:bodyPr>
          <a:lstStyle/>
          <a:p>
            <a:pPr algn="l"/>
            <a:r>
              <a:rPr lang="en-GB" sz="600"/>
              <a:t> </a:t>
            </a:r>
            <a:endParaRPr lang="en-GB" sz="2400">
              <a:latin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smtClean="0"/>
              <a:t>Example of ROIC Calculation - AES</a:t>
            </a:r>
          </a:p>
        </p:txBody>
      </p:sp>
      <p:pic>
        <p:nvPicPr>
          <p:cNvPr id="52227" name="Picture 4"/>
          <p:cNvPicPr>
            <a:picLocks noGrp="1" noChangeAspect="1" noChangeArrowheads="1"/>
          </p:cNvPicPr>
          <p:nvPr>
            <p:ph type="body" idx="1"/>
          </p:nvPr>
        </p:nvPicPr>
        <p:blipFill>
          <a:blip r:embed="rId3" cstate="print"/>
          <a:srcRect/>
          <a:stretch>
            <a:fillRect/>
          </a:stretch>
        </p:blipFill>
        <p:spPr>
          <a:xfrm>
            <a:off x="1524000" y="1524000"/>
            <a:ext cx="6400800" cy="4648200"/>
          </a:xfrm>
          <a:noFill/>
        </p:spPr>
      </p:pic>
    </p:spTree>
  </p:cSld>
  <p:clrMapOvr>
    <a:masterClrMapping/>
  </p:clrMapOvr>
  <p:transition>
    <p:zo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mtClean="0"/>
              <a:t>Illustration of Invested Capital Computation</a:t>
            </a:r>
          </a:p>
        </p:txBody>
      </p:sp>
      <p:pic>
        <p:nvPicPr>
          <p:cNvPr id="53251" name="Picture 3"/>
          <p:cNvPicPr>
            <a:picLocks noGrp="1" noChangeAspect="1" noChangeArrowheads="1"/>
          </p:cNvPicPr>
          <p:nvPr>
            <p:ph type="body" idx="1"/>
          </p:nvPr>
        </p:nvPicPr>
        <p:blipFill>
          <a:blip r:embed="rId3" cstate="print"/>
          <a:srcRect/>
          <a:stretch>
            <a:fillRect/>
          </a:stretch>
        </p:blipFill>
        <p:spPr/>
      </p:pic>
    </p:spTree>
  </p:cSld>
  <p:clrMapOvr>
    <a:masterClrMapping/>
  </p:clrMapOvr>
  <p:transition>
    <p:zo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mtClean="0"/>
              <a:t>ROE and ROIC – Note how to compute growth rates from ROE and Retention</a:t>
            </a:r>
          </a:p>
        </p:txBody>
      </p:sp>
      <p:pic>
        <p:nvPicPr>
          <p:cNvPr id="54275" name="Picture 12"/>
          <p:cNvPicPr>
            <a:picLocks noGrp="1" noChangeAspect="1" noChangeArrowheads="1"/>
          </p:cNvPicPr>
          <p:nvPr>
            <p:ph type="body" idx="1"/>
          </p:nvPr>
        </p:nvPicPr>
        <p:blipFill>
          <a:blip r:embed="rId3" cstate="print"/>
          <a:srcRect/>
          <a:stretch>
            <a:fillRect/>
          </a:stretch>
        </p:blipFill>
        <p:spPr/>
      </p:pic>
    </p:spTree>
  </p:cSld>
  <p:clrMapOvr>
    <a:masterClrMapping/>
  </p:clrMapOvr>
  <p:transition>
    <p:zo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z="1800" smtClean="0"/>
              <a:t>Example of Return on Capital Employed (Return on Invested Capital) in Financial Analysis</a:t>
            </a:r>
          </a:p>
        </p:txBody>
      </p:sp>
      <p:sp>
        <p:nvSpPr>
          <p:cNvPr id="55299" name="Rectangle 3"/>
          <p:cNvSpPr>
            <a:spLocks noGrp="1" noChangeArrowheads="1"/>
          </p:cNvSpPr>
          <p:nvPr>
            <p:ph type="body" idx="1"/>
          </p:nvPr>
        </p:nvSpPr>
        <p:spPr/>
        <p:txBody>
          <a:bodyPr/>
          <a:lstStyle/>
          <a:p>
            <a:pPr marL="0" indent="284163">
              <a:lnSpc>
                <a:spcPct val="90000"/>
              </a:lnSpc>
            </a:pPr>
            <a:r>
              <a:rPr lang="en-US" sz="1600" smtClean="0"/>
              <a:t>The argument has been made that the best measure to evaluate management performance that is not distorted by leverage (as in the case of ROE) or has the problems of ROA is the return on invested capital.  An example of use of this ratio is in the Exxon Mobile Merger:</a:t>
            </a:r>
          </a:p>
          <a:p>
            <a:pPr marL="673100" lvl="1" indent="180975"/>
            <a:r>
              <a:rPr lang="en-US" sz="1600" smtClean="0"/>
              <a:t>J.P. Morgan reviewed and analyzed the return on capital employed ("ROCE") of both Exxon and Mobil since 1993. J.P. Morgan observed that Exxon's ROCE has consistently been 2-3% above that of Mobil. </a:t>
            </a:r>
          </a:p>
          <a:p>
            <a:pPr marL="673100" lvl="1" indent="180975"/>
            <a:r>
              <a:rPr lang="en-US" sz="1600" b="1" i="1" smtClean="0">
                <a:solidFill>
                  <a:srgbClr val="0066FF"/>
                </a:solidFill>
              </a:rPr>
              <a:t>J.P. Morgan's analysis indicated that if Mobil were to be merged with Exxon, the combined entity's capital productivity would eventually be higher than the pro forma capital productivity of Exxon and Mobil. </a:t>
            </a:r>
          </a:p>
          <a:p>
            <a:pPr marL="673100" lvl="1" indent="180975"/>
            <a:r>
              <a:rPr lang="en-US" sz="1600" smtClean="0"/>
              <a:t>J.P. Morgan indicated that it would be reasonable to assume that the benefits of this capital productivity increase would occur within three years of the closing of the merger. </a:t>
            </a:r>
          </a:p>
        </p:txBody>
      </p:sp>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mtClean="0"/>
              <a:t>Double Counting and Judgments in Financial Ratio Analysis</a:t>
            </a:r>
          </a:p>
        </p:txBody>
      </p:sp>
      <p:sp>
        <p:nvSpPr>
          <p:cNvPr id="9219" name="Rectangle 3"/>
          <p:cNvSpPr>
            <a:spLocks noGrp="1" noChangeArrowheads="1"/>
          </p:cNvSpPr>
          <p:nvPr>
            <p:ph type="body" idx="1"/>
          </p:nvPr>
        </p:nvSpPr>
        <p:spPr/>
        <p:txBody>
          <a:bodyPr/>
          <a:lstStyle/>
          <a:p>
            <a:pPr>
              <a:lnSpc>
                <a:spcPct val="90000"/>
              </a:lnSpc>
            </a:pPr>
            <a:r>
              <a:rPr lang="en-US" sz="1600" smtClean="0"/>
              <a:t>In analyzing financial statements judgments must be made in computing key data such as EBITDA and in developing financial ratios.</a:t>
            </a:r>
          </a:p>
          <a:p>
            <a:pPr>
              <a:lnSpc>
                <a:spcPct val="90000"/>
              </a:lnSpc>
            </a:pPr>
            <a:r>
              <a:rPr lang="en-US" sz="1600" smtClean="0"/>
              <a:t>Examples</a:t>
            </a:r>
          </a:p>
          <a:p>
            <a:pPr lvl="1">
              <a:lnSpc>
                <a:spcPct val="80000"/>
              </a:lnSpc>
            </a:pPr>
            <a:r>
              <a:rPr lang="en-US" sz="1600" smtClean="0"/>
              <a:t>Whether or not to include Other Income in EBITDA</a:t>
            </a:r>
          </a:p>
          <a:p>
            <a:pPr lvl="2">
              <a:lnSpc>
                <a:spcPct val="80000"/>
              </a:lnSpc>
            </a:pPr>
            <a:r>
              <a:rPr lang="en-US" sz="1600" smtClean="0"/>
              <a:t>If other income not in EBITDA, then should not add non-consolidated subsidiary companies in invested capital</a:t>
            </a:r>
          </a:p>
          <a:p>
            <a:pPr lvl="1">
              <a:lnSpc>
                <a:spcPct val="80000"/>
              </a:lnSpc>
            </a:pPr>
            <a:r>
              <a:rPr lang="en-US" sz="1600" smtClean="0"/>
              <a:t>Exploration Expenses taken out of EBITDA</a:t>
            </a:r>
          </a:p>
          <a:p>
            <a:pPr lvl="2">
              <a:lnSpc>
                <a:spcPct val="80000"/>
              </a:lnSpc>
            </a:pPr>
            <a:r>
              <a:rPr lang="en-US" sz="1600" smtClean="0"/>
              <a:t>Make consistent between companies with different accounting policies</a:t>
            </a:r>
          </a:p>
          <a:p>
            <a:pPr lvl="1">
              <a:lnSpc>
                <a:spcPct val="80000"/>
              </a:lnSpc>
            </a:pPr>
            <a:r>
              <a:rPr lang="en-US" sz="1600" smtClean="0"/>
              <a:t>Goodwill (ROIC with or without goodwill depending on analysis issue)</a:t>
            </a:r>
          </a:p>
          <a:p>
            <a:pPr lvl="1">
              <a:lnSpc>
                <a:spcPct val="80000"/>
              </a:lnSpc>
            </a:pPr>
            <a:r>
              <a:rPr lang="en-US" sz="1600" smtClean="0"/>
              <a:t>Minority Interest (if include or exclude do for both income and balance)</a:t>
            </a:r>
          </a:p>
          <a:p>
            <a:pPr lvl="2">
              <a:lnSpc>
                <a:spcPct val="80000"/>
              </a:lnSpc>
            </a:pPr>
            <a:r>
              <a:rPr lang="en-US" sz="1600" smtClean="0"/>
              <a:t>Total of minority interest is in EBITDA, therefore must include financing of minority interest in invested capital</a:t>
            </a:r>
          </a:p>
          <a:p>
            <a:pPr>
              <a:lnSpc>
                <a:spcPct val="90000"/>
              </a:lnSpc>
            </a:pPr>
            <a:r>
              <a:rPr lang="en-US" sz="1600" smtClean="0"/>
              <a:t>A key principle is that the financial data and the financial ratios are consistent and logical – work through simple examples</a:t>
            </a:r>
          </a:p>
        </p:txBody>
      </p:sp>
    </p:spTree>
  </p:cSld>
  <p:clrMapOvr>
    <a:masterClrMapping/>
  </p:clrMapOvr>
  <p:transition>
    <p:zo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228600" y="990600"/>
            <a:ext cx="4038600" cy="2590800"/>
          </a:xfrm>
          <a:prstGeom prst="rect">
            <a:avLst/>
          </a:prstGeom>
          <a:solidFill>
            <a:schemeClr val="accent1"/>
          </a:solidFill>
          <a:ln w="9525">
            <a:solidFill>
              <a:schemeClr val="tx1"/>
            </a:solidFill>
            <a:miter lim="800000"/>
            <a:headEnd/>
            <a:tailEnd/>
          </a:ln>
        </p:spPr>
        <p:txBody>
          <a:bodyPr wrap="none" anchor="ctr"/>
          <a:lstStyle/>
          <a:p>
            <a:endParaRPr lang="en-029" sz="3200">
              <a:latin typeface="Times New Roman" pitchFamily="18" charset="0"/>
            </a:endParaRPr>
          </a:p>
        </p:txBody>
      </p:sp>
      <p:sp>
        <p:nvSpPr>
          <p:cNvPr id="56323" name="Text Box 3"/>
          <p:cNvSpPr>
            <a:spLocks noGrp="1" noChangeArrowheads="1"/>
          </p:cNvSpPr>
          <p:nvPr>
            <p:ph type="body" idx="1"/>
          </p:nvPr>
        </p:nvSpPr>
        <p:spPr>
          <a:xfrm>
            <a:off x="1524000" y="1219200"/>
            <a:ext cx="1524000" cy="381000"/>
          </a:xfrm>
          <a:noFill/>
        </p:spPr>
        <p:txBody>
          <a:bodyPr lIns="91440" tIns="45720" rIns="91440" bIns="45720"/>
          <a:lstStyle/>
          <a:p>
            <a:pPr marL="342900" indent="-342900">
              <a:spcBef>
                <a:spcPct val="0"/>
              </a:spcBef>
              <a:buFontTx/>
              <a:buNone/>
            </a:pPr>
            <a:r>
              <a:rPr lang="en-US" sz="1600" b="1" smtClean="0"/>
              <a:t>Profitability</a:t>
            </a:r>
          </a:p>
        </p:txBody>
      </p:sp>
      <p:sp>
        <p:nvSpPr>
          <p:cNvPr id="56324" name="Text Box 4"/>
          <p:cNvSpPr txBox="1">
            <a:spLocks noChangeArrowheads="1"/>
          </p:cNvSpPr>
          <p:nvPr/>
        </p:nvSpPr>
        <p:spPr bwMode="auto">
          <a:xfrm>
            <a:off x="609600" y="1752600"/>
            <a:ext cx="3695700" cy="1190625"/>
          </a:xfrm>
          <a:prstGeom prst="rect">
            <a:avLst/>
          </a:prstGeom>
          <a:noFill/>
          <a:ln w="9525">
            <a:noFill/>
            <a:miter lim="800000"/>
            <a:headEnd/>
            <a:tailEnd/>
          </a:ln>
        </p:spPr>
        <p:txBody>
          <a:bodyPr wrap="none">
            <a:spAutoFit/>
          </a:bodyPr>
          <a:lstStyle/>
          <a:p>
            <a:pPr algn="l"/>
            <a:r>
              <a:rPr lang="en-US" sz="1800"/>
              <a:t>Gross Margin = Gross profit/ Sales</a:t>
            </a:r>
          </a:p>
          <a:p>
            <a:pPr algn="l"/>
            <a:r>
              <a:rPr lang="en-US" sz="1800"/>
              <a:t>Less: Operating costs/ Sales</a:t>
            </a:r>
          </a:p>
          <a:p>
            <a:pPr algn="l"/>
            <a:r>
              <a:rPr lang="en-US" sz="1800"/>
              <a:t>Equals EBIT Margin (EBIT/ Sales)</a:t>
            </a:r>
          </a:p>
          <a:p>
            <a:pPr algn="l"/>
            <a:endParaRPr lang="en-US" sz="1800" b="1"/>
          </a:p>
        </p:txBody>
      </p:sp>
      <p:sp>
        <p:nvSpPr>
          <p:cNvPr id="56325" name="Rectangle 5"/>
          <p:cNvSpPr>
            <a:spLocks noChangeArrowheads="1"/>
          </p:cNvSpPr>
          <p:nvPr/>
        </p:nvSpPr>
        <p:spPr bwMode="auto">
          <a:xfrm>
            <a:off x="4648200" y="990600"/>
            <a:ext cx="4267200" cy="2590800"/>
          </a:xfrm>
          <a:prstGeom prst="rect">
            <a:avLst/>
          </a:prstGeom>
          <a:solidFill>
            <a:schemeClr val="accent1"/>
          </a:solidFill>
          <a:ln w="9525">
            <a:solidFill>
              <a:schemeClr val="tx1"/>
            </a:solidFill>
            <a:miter lim="800000"/>
            <a:headEnd/>
            <a:tailEnd/>
          </a:ln>
        </p:spPr>
        <p:txBody>
          <a:bodyPr wrap="none" anchor="ctr"/>
          <a:lstStyle/>
          <a:p>
            <a:endParaRPr lang="en-029" sz="3200">
              <a:latin typeface="Times New Roman" pitchFamily="18" charset="0"/>
            </a:endParaRPr>
          </a:p>
        </p:txBody>
      </p:sp>
      <p:sp>
        <p:nvSpPr>
          <p:cNvPr id="56326" name="Text Box 6"/>
          <p:cNvSpPr txBox="1">
            <a:spLocks noChangeArrowheads="1"/>
          </p:cNvSpPr>
          <p:nvPr/>
        </p:nvSpPr>
        <p:spPr bwMode="auto">
          <a:xfrm>
            <a:off x="5486400" y="1143000"/>
            <a:ext cx="1962150" cy="366713"/>
          </a:xfrm>
          <a:prstGeom prst="rect">
            <a:avLst/>
          </a:prstGeom>
          <a:noFill/>
          <a:ln w="9525">
            <a:noFill/>
            <a:miter lim="800000"/>
            <a:headEnd/>
            <a:tailEnd/>
          </a:ln>
        </p:spPr>
        <p:txBody>
          <a:bodyPr wrap="none">
            <a:spAutoFit/>
          </a:bodyPr>
          <a:lstStyle/>
          <a:p>
            <a:pPr algn="l"/>
            <a:r>
              <a:rPr lang="en-US" sz="1800" b="1"/>
              <a:t>Asset Utilization</a:t>
            </a:r>
          </a:p>
        </p:txBody>
      </p:sp>
      <p:sp>
        <p:nvSpPr>
          <p:cNvPr id="56327" name="Text Box 7"/>
          <p:cNvSpPr txBox="1">
            <a:spLocks noChangeArrowheads="1"/>
          </p:cNvSpPr>
          <p:nvPr/>
        </p:nvSpPr>
        <p:spPr bwMode="auto">
          <a:xfrm>
            <a:off x="4953000" y="1524000"/>
            <a:ext cx="3956050" cy="2014538"/>
          </a:xfrm>
          <a:prstGeom prst="rect">
            <a:avLst/>
          </a:prstGeom>
          <a:noFill/>
          <a:ln w="9525">
            <a:noFill/>
            <a:miter lim="800000"/>
            <a:headEnd/>
            <a:tailEnd/>
          </a:ln>
        </p:spPr>
        <p:txBody>
          <a:bodyPr wrap="none">
            <a:spAutoFit/>
          </a:bodyPr>
          <a:lstStyle/>
          <a:p>
            <a:pPr algn="l"/>
            <a:r>
              <a:rPr lang="en-US" sz="1800"/>
              <a:t>Working Capital/ Sales</a:t>
            </a:r>
          </a:p>
          <a:p>
            <a:pPr algn="l"/>
            <a:r>
              <a:rPr lang="en-US" sz="1800"/>
              <a:t>Plus:</a:t>
            </a:r>
          </a:p>
          <a:p>
            <a:pPr algn="l"/>
            <a:r>
              <a:rPr lang="en-US" sz="1800"/>
              <a:t>Long-term capital/ Sales</a:t>
            </a:r>
          </a:p>
          <a:p>
            <a:pPr algn="l"/>
            <a:r>
              <a:rPr lang="en-US" sz="1800"/>
              <a:t>Equals:Capital employed/ Sales</a:t>
            </a:r>
          </a:p>
          <a:p>
            <a:pPr algn="l"/>
            <a:r>
              <a:rPr lang="en-US" sz="1800"/>
              <a:t>1 divided by Capital Employed/ Sales</a:t>
            </a:r>
          </a:p>
          <a:p>
            <a:pPr algn="l"/>
            <a:r>
              <a:rPr lang="en-US" sz="1800" b="1"/>
              <a:t>Equals: Asset Turnover </a:t>
            </a:r>
          </a:p>
          <a:p>
            <a:pPr algn="l"/>
            <a:r>
              <a:rPr lang="en-US" sz="1800" b="1"/>
              <a:t>(Sales/ Capital Employed)</a:t>
            </a:r>
          </a:p>
        </p:txBody>
      </p:sp>
      <p:sp>
        <p:nvSpPr>
          <p:cNvPr id="56328" name="AutoShape 8"/>
          <p:cNvSpPr>
            <a:spLocks noChangeArrowheads="1"/>
          </p:cNvSpPr>
          <p:nvPr/>
        </p:nvSpPr>
        <p:spPr bwMode="auto">
          <a:xfrm>
            <a:off x="1676400" y="3733800"/>
            <a:ext cx="1143000" cy="1219200"/>
          </a:xfrm>
          <a:prstGeom prst="downArrow">
            <a:avLst>
              <a:gd name="adj1" fmla="val 50000"/>
              <a:gd name="adj2" fmla="val 26667"/>
            </a:avLst>
          </a:prstGeom>
          <a:solidFill>
            <a:schemeClr val="accent1"/>
          </a:solidFill>
          <a:ln w="9525">
            <a:solidFill>
              <a:schemeClr val="tx1"/>
            </a:solidFill>
            <a:miter lim="800000"/>
            <a:headEnd/>
            <a:tailEnd/>
          </a:ln>
        </p:spPr>
        <p:txBody>
          <a:bodyPr wrap="none" anchor="ctr"/>
          <a:lstStyle/>
          <a:p>
            <a:endParaRPr lang="en-US"/>
          </a:p>
        </p:txBody>
      </p:sp>
      <p:sp>
        <p:nvSpPr>
          <p:cNvPr id="56329" name="AutoShape 9"/>
          <p:cNvSpPr>
            <a:spLocks noChangeArrowheads="1"/>
          </p:cNvSpPr>
          <p:nvPr/>
        </p:nvSpPr>
        <p:spPr bwMode="auto">
          <a:xfrm>
            <a:off x="5867400" y="3733800"/>
            <a:ext cx="1143000" cy="1219200"/>
          </a:xfrm>
          <a:prstGeom prst="downArrow">
            <a:avLst>
              <a:gd name="adj1" fmla="val 50000"/>
              <a:gd name="adj2" fmla="val 26667"/>
            </a:avLst>
          </a:prstGeom>
          <a:solidFill>
            <a:schemeClr val="accent1"/>
          </a:solidFill>
          <a:ln w="9525">
            <a:solidFill>
              <a:schemeClr val="tx1"/>
            </a:solidFill>
            <a:miter lim="800000"/>
            <a:headEnd/>
            <a:tailEnd/>
          </a:ln>
        </p:spPr>
        <p:txBody>
          <a:bodyPr wrap="none" anchor="ctr"/>
          <a:lstStyle/>
          <a:p>
            <a:endParaRPr lang="en-US"/>
          </a:p>
        </p:txBody>
      </p:sp>
      <p:sp>
        <p:nvSpPr>
          <p:cNvPr id="56330" name="Rectangle 10"/>
          <p:cNvSpPr>
            <a:spLocks noChangeArrowheads="1"/>
          </p:cNvSpPr>
          <p:nvPr/>
        </p:nvSpPr>
        <p:spPr bwMode="auto">
          <a:xfrm>
            <a:off x="1524000" y="5029200"/>
            <a:ext cx="5715000" cy="381000"/>
          </a:xfrm>
          <a:prstGeom prst="rect">
            <a:avLst/>
          </a:prstGeom>
          <a:solidFill>
            <a:schemeClr val="accent1"/>
          </a:solidFill>
          <a:ln w="9525">
            <a:solidFill>
              <a:schemeClr val="tx1"/>
            </a:solidFill>
            <a:miter lim="800000"/>
            <a:headEnd/>
            <a:tailEnd/>
          </a:ln>
        </p:spPr>
        <p:txBody>
          <a:bodyPr wrap="none" anchor="ctr"/>
          <a:lstStyle/>
          <a:p>
            <a:r>
              <a:rPr lang="en-US" sz="1800"/>
              <a:t>ROCE(EBIT/ Capital Employed )</a:t>
            </a:r>
          </a:p>
        </p:txBody>
      </p:sp>
      <p:sp>
        <p:nvSpPr>
          <p:cNvPr id="56331" name="Text Box 11"/>
          <p:cNvSpPr txBox="1">
            <a:spLocks noChangeArrowheads="1"/>
          </p:cNvSpPr>
          <p:nvPr/>
        </p:nvSpPr>
        <p:spPr bwMode="auto">
          <a:xfrm>
            <a:off x="3657600" y="3962400"/>
            <a:ext cx="1454150" cy="366713"/>
          </a:xfrm>
          <a:prstGeom prst="rect">
            <a:avLst/>
          </a:prstGeom>
          <a:noFill/>
          <a:ln w="9525">
            <a:noFill/>
            <a:miter lim="800000"/>
            <a:headEnd/>
            <a:tailEnd/>
          </a:ln>
        </p:spPr>
        <p:txBody>
          <a:bodyPr wrap="none">
            <a:spAutoFit/>
          </a:bodyPr>
          <a:lstStyle/>
          <a:p>
            <a:pPr algn="l"/>
            <a:r>
              <a:rPr lang="en-US" sz="1800"/>
              <a:t>Multiplied by</a:t>
            </a:r>
          </a:p>
        </p:txBody>
      </p:sp>
      <p:sp>
        <p:nvSpPr>
          <p:cNvPr id="56332" name="Text Box 12"/>
          <p:cNvSpPr txBox="1">
            <a:spLocks noChangeArrowheads="1"/>
          </p:cNvSpPr>
          <p:nvPr/>
        </p:nvSpPr>
        <p:spPr bwMode="auto">
          <a:xfrm>
            <a:off x="2590800" y="5410200"/>
            <a:ext cx="3460750" cy="366713"/>
          </a:xfrm>
          <a:prstGeom prst="rect">
            <a:avLst/>
          </a:prstGeom>
          <a:noFill/>
          <a:ln w="9525">
            <a:noFill/>
            <a:miter lim="800000"/>
            <a:headEnd/>
            <a:tailEnd/>
          </a:ln>
        </p:spPr>
        <p:txBody>
          <a:bodyPr wrap="none">
            <a:spAutoFit/>
          </a:bodyPr>
          <a:lstStyle/>
          <a:p>
            <a:pPr algn="l"/>
            <a:r>
              <a:rPr lang="en-US" sz="1800"/>
              <a:t>Multiplied by (1 minus Tax Rate)</a:t>
            </a:r>
          </a:p>
        </p:txBody>
      </p:sp>
      <p:sp>
        <p:nvSpPr>
          <p:cNvPr id="56333" name="Rectangle 13"/>
          <p:cNvSpPr>
            <a:spLocks noChangeArrowheads="1"/>
          </p:cNvSpPr>
          <p:nvPr/>
        </p:nvSpPr>
        <p:spPr bwMode="auto">
          <a:xfrm>
            <a:off x="1524000" y="5791200"/>
            <a:ext cx="5715000" cy="381000"/>
          </a:xfrm>
          <a:prstGeom prst="rect">
            <a:avLst/>
          </a:prstGeom>
          <a:solidFill>
            <a:schemeClr val="accent1"/>
          </a:solidFill>
          <a:ln w="9525">
            <a:solidFill>
              <a:schemeClr val="tx1"/>
            </a:solidFill>
            <a:miter lim="800000"/>
            <a:headEnd/>
            <a:tailEnd/>
          </a:ln>
        </p:spPr>
        <p:txBody>
          <a:bodyPr wrap="none" anchor="ctr"/>
          <a:lstStyle/>
          <a:p>
            <a:r>
              <a:rPr lang="en-US" sz="1800"/>
              <a:t>ROCE(EBIT after Tax/ Capital Employed )</a:t>
            </a:r>
          </a:p>
        </p:txBody>
      </p:sp>
      <p:sp>
        <p:nvSpPr>
          <p:cNvPr id="56334" name="Rectangle 14"/>
          <p:cNvSpPr>
            <a:spLocks noGrp="1" noChangeArrowheads="1"/>
          </p:cNvSpPr>
          <p:nvPr>
            <p:ph type="title"/>
          </p:nvPr>
        </p:nvSpPr>
        <p:spPr/>
        <p:txBody>
          <a:bodyPr/>
          <a:lstStyle/>
          <a:p>
            <a:r>
              <a:rPr lang="en-US" smtClean="0"/>
              <a:t>Relationship Between Various Ratios and DuPont Analysis</a:t>
            </a:r>
          </a:p>
        </p:txBody>
      </p:sp>
    </p:spTree>
  </p:cSld>
  <p:clrMapOvr>
    <a:masterClrMapping/>
  </p:clrMapOvr>
  <p:transition>
    <p:zo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z="1800" smtClean="0"/>
              <a:t>Class 2: Financial Indicators of Market Value</a:t>
            </a:r>
          </a:p>
        </p:txBody>
      </p:sp>
      <p:sp>
        <p:nvSpPr>
          <p:cNvPr id="57347" name="Rectangle 4"/>
          <p:cNvSpPr>
            <a:spLocks noGrp="1" noChangeArrowheads="1"/>
          </p:cNvSpPr>
          <p:nvPr>
            <p:ph type="body" idx="1"/>
          </p:nvPr>
        </p:nvSpPr>
        <p:spPr/>
        <p:txBody>
          <a:bodyPr/>
          <a:lstStyle/>
          <a:p>
            <a:r>
              <a:rPr lang="en-US" sz="1600" smtClean="0"/>
              <a:t>Financial Ratios can be used to analyze whether the valuation of a company is appropriate.  Analysts should understand the drivers of different ratios.  Valuation Ratios include:</a:t>
            </a:r>
          </a:p>
          <a:p>
            <a:pPr lvl="1"/>
            <a:r>
              <a:rPr lang="en-US" sz="1600" smtClean="0"/>
              <a:t>Universal Financial Ratios</a:t>
            </a:r>
          </a:p>
          <a:p>
            <a:pPr lvl="2"/>
            <a:r>
              <a:rPr lang="en-US" sz="1600" smtClean="0"/>
              <a:t>Price to Earnings Ratio</a:t>
            </a:r>
          </a:p>
          <a:p>
            <a:pPr lvl="2"/>
            <a:r>
              <a:rPr lang="en-US" sz="1600" smtClean="0"/>
              <a:t>Enterprise Value/EBITDA</a:t>
            </a:r>
          </a:p>
          <a:p>
            <a:pPr lvl="2"/>
            <a:r>
              <a:rPr lang="en-US" sz="1600" smtClean="0"/>
              <a:t>PEG (P/E to Earnings Growth) Ratio</a:t>
            </a:r>
          </a:p>
          <a:p>
            <a:pPr lvl="2"/>
            <a:r>
              <a:rPr lang="en-US" sz="1600" smtClean="0"/>
              <a:t>Market to Book Ratio</a:t>
            </a:r>
          </a:p>
          <a:p>
            <a:pPr lvl="1"/>
            <a:r>
              <a:rPr lang="en-US" sz="1600" smtClean="0"/>
              <a:t>Industry Specific Financial Ratios</a:t>
            </a:r>
          </a:p>
          <a:p>
            <a:pPr lvl="2"/>
            <a:r>
              <a:rPr lang="en-US" sz="1600" smtClean="0"/>
              <a:t>Value/Reserve</a:t>
            </a:r>
          </a:p>
          <a:p>
            <a:pPr lvl="2"/>
            <a:r>
              <a:rPr lang="en-US" sz="1600" smtClean="0"/>
              <a:t>Value/Customer</a:t>
            </a:r>
          </a:p>
          <a:p>
            <a:pPr lvl="2"/>
            <a:r>
              <a:rPr lang="en-US" sz="1600" smtClean="0"/>
              <a:t>Value/Plane Seat</a:t>
            </a:r>
          </a:p>
          <a:p>
            <a:endParaRPr lang="en-US" sz="1600" smtClean="0"/>
          </a:p>
        </p:txBody>
      </p:sp>
    </p:spTree>
  </p:cSld>
  <p:clrMapOvr>
    <a:masterClrMapping/>
  </p:clrMapOvr>
  <p:transition>
    <p:zo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smtClean="0"/>
              <a:t>Valuation Ratios and Benchmarks</a:t>
            </a:r>
          </a:p>
        </p:txBody>
      </p:sp>
      <p:sp>
        <p:nvSpPr>
          <p:cNvPr id="58371" name="Rectangle 3"/>
          <p:cNvSpPr>
            <a:spLocks noGrp="1" noChangeArrowheads="1"/>
          </p:cNvSpPr>
          <p:nvPr>
            <p:ph type="body" idx="1"/>
          </p:nvPr>
        </p:nvSpPr>
        <p:spPr/>
        <p:txBody>
          <a:bodyPr/>
          <a:lstStyle/>
          <a:p>
            <a:r>
              <a:rPr lang="en-US" smtClean="0"/>
              <a:t>Valuation ratios measure the stock market value of a company relative to some accounting measure such as EPS, EBITDA, Book Value/Share or growth in EPS</a:t>
            </a:r>
          </a:p>
          <a:p>
            <a:r>
              <a:rPr lang="en-US" smtClean="0"/>
              <a:t>The ratios can be used as benchmarks in valuing non-traded companies by using industry average valuation ratios.</a:t>
            </a:r>
          </a:p>
          <a:p>
            <a:r>
              <a:rPr lang="en-US" smtClean="0"/>
              <a:t>Example to value non-traded company:</a:t>
            </a:r>
          </a:p>
          <a:p>
            <a:pPr lvl="1">
              <a:lnSpc>
                <a:spcPct val="80000"/>
              </a:lnSpc>
            </a:pPr>
            <a:r>
              <a:rPr lang="en-US" smtClean="0"/>
              <a:t>Value of company = EPS of Company x Industry Average P/E Ratio</a:t>
            </a:r>
          </a:p>
          <a:p>
            <a:r>
              <a:rPr lang="en-US" smtClean="0"/>
              <a:t>Valuation ratios will be further discussed in the portion of the course where corporate models are used to value companies.</a:t>
            </a:r>
          </a:p>
          <a:p>
            <a:endParaRPr lang="en-US" smtClean="0"/>
          </a:p>
        </p:txBody>
      </p:sp>
    </p:spTree>
  </p:cSld>
  <p:clrMapOvr>
    <a:masterClrMapping/>
  </p:clrMapOvr>
  <p:transition>
    <p:zo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1143000" y="2667000"/>
            <a:ext cx="5029200" cy="533400"/>
          </a:xfrm>
          <a:prstGeom prst="rect">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59395" name="Rectangle 3"/>
          <p:cNvSpPr>
            <a:spLocks noGrp="1" noChangeArrowheads="1"/>
          </p:cNvSpPr>
          <p:nvPr>
            <p:ph type="body" idx="1"/>
          </p:nvPr>
        </p:nvSpPr>
        <p:spPr/>
        <p:txBody>
          <a:bodyPr/>
          <a:lstStyle/>
          <a:p>
            <a:pPr>
              <a:lnSpc>
                <a:spcPct val="90000"/>
              </a:lnSpc>
            </a:pPr>
            <a:r>
              <a:rPr lang="en-US" sz="1600" smtClean="0"/>
              <a:t>The P/E Ratio is the most prominent valuation ratio.  It is affected by estimated earnings growth, the ability of a company to earn economic profits and the growth in profitable operations.</a:t>
            </a:r>
          </a:p>
          <a:p>
            <a:pPr>
              <a:lnSpc>
                <a:spcPct val="90000"/>
              </a:lnSpc>
            </a:pPr>
            <a:r>
              <a:rPr lang="en-US" sz="1600" smtClean="0"/>
              <a:t>Formula:</a:t>
            </a:r>
          </a:p>
          <a:p>
            <a:pPr lvl="1">
              <a:lnSpc>
                <a:spcPct val="80000"/>
              </a:lnSpc>
            </a:pPr>
            <a:r>
              <a:rPr lang="en-US" sz="1600" smtClean="0"/>
              <a:t>Share Price/Earnings per Share</a:t>
            </a:r>
          </a:p>
          <a:p>
            <a:pPr>
              <a:lnSpc>
                <a:spcPct val="90000"/>
              </a:lnSpc>
            </a:pPr>
            <a:r>
              <a:rPr lang="en-US" sz="1600" smtClean="0"/>
              <a:t>Issues</a:t>
            </a:r>
          </a:p>
          <a:p>
            <a:pPr lvl="1">
              <a:lnSpc>
                <a:spcPct val="80000"/>
              </a:lnSpc>
            </a:pPr>
            <a:r>
              <a:rPr lang="en-US" sz="1600" smtClean="0"/>
              <a:t>Trailing Twelve Months and Forward Twelve Months – Generally use forward EPS</a:t>
            </a:r>
          </a:p>
          <a:p>
            <a:pPr lvl="1">
              <a:lnSpc>
                <a:spcPct val="80000"/>
              </a:lnSpc>
            </a:pPr>
            <a:r>
              <a:rPr lang="en-US" sz="1600" smtClean="0"/>
              <a:t>Formula: (1-g/r)/(k-g)</a:t>
            </a:r>
          </a:p>
          <a:p>
            <a:pPr>
              <a:lnSpc>
                <a:spcPct val="90000"/>
              </a:lnSpc>
            </a:pPr>
            <a:r>
              <a:rPr lang="en-US" sz="1600" smtClean="0"/>
              <a:t>Problems</a:t>
            </a:r>
          </a:p>
          <a:p>
            <a:pPr lvl="1">
              <a:lnSpc>
                <a:spcPct val="80000"/>
              </a:lnSpc>
            </a:pPr>
            <a:r>
              <a:rPr lang="en-US" sz="1600" smtClean="0"/>
              <a:t>Affected by earnings adjustments</a:t>
            </a:r>
          </a:p>
          <a:p>
            <a:pPr lvl="1">
              <a:lnSpc>
                <a:spcPct val="80000"/>
              </a:lnSpc>
            </a:pPr>
            <a:r>
              <a:rPr lang="en-US" sz="1600" smtClean="0"/>
              <a:t>Causes too much focus on EPS</a:t>
            </a:r>
          </a:p>
          <a:p>
            <a:pPr lvl="1">
              <a:lnSpc>
                <a:spcPct val="80000"/>
              </a:lnSpc>
            </a:pPr>
            <a:r>
              <a:rPr lang="en-US" sz="1600" smtClean="0"/>
              <a:t>Distortions created by financing</a:t>
            </a:r>
          </a:p>
          <a:p>
            <a:pPr>
              <a:lnSpc>
                <a:spcPct val="90000"/>
              </a:lnSpc>
            </a:pPr>
            <a:endParaRPr lang="en-US" sz="1600" smtClean="0"/>
          </a:p>
        </p:txBody>
      </p:sp>
      <p:sp>
        <p:nvSpPr>
          <p:cNvPr id="59396" name="Rectangle 4"/>
          <p:cNvSpPr>
            <a:spLocks noGrp="1" noChangeArrowheads="1"/>
          </p:cNvSpPr>
          <p:nvPr>
            <p:ph type="title"/>
          </p:nvPr>
        </p:nvSpPr>
        <p:spPr/>
        <p:txBody>
          <a:bodyPr/>
          <a:lstStyle/>
          <a:p>
            <a:r>
              <a:rPr lang="en-US" smtClean="0"/>
              <a:t>P/E Ratio</a:t>
            </a:r>
          </a:p>
        </p:txBody>
      </p:sp>
    </p:spTree>
  </p:cSld>
  <p:clrMapOvr>
    <a:masterClrMapping/>
  </p:clrMapOvr>
  <p:transition>
    <p:zo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smtClean="0"/>
              <a:t>Illustration of EV Ratios and Computation of Market Value of Balance Sheet Components</a:t>
            </a:r>
          </a:p>
        </p:txBody>
      </p:sp>
      <p:pic>
        <p:nvPicPr>
          <p:cNvPr id="60419" name="Picture 3"/>
          <p:cNvPicPr>
            <a:picLocks noGrp="1" noChangeAspect="1" noChangeArrowheads="1"/>
          </p:cNvPicPr>
          <p:nvPr>
            <p:ph type="body" idx="1"/>
          </p:nvPr>
        </p:nvPicPr>
        <p:blipFill>
          <a:blip r:embed="rId3" cstate="print"/>
          <a:srcRect/>
          <a:stretch>
            <a:fillRect/>
          </a:stretch>
        </p:blipFill>
        <p:spPr/>
      </p:pic>
    </p:spTree>
  </p:cSld>
  <p:clrMapOvr>
    <a:masterClrMapping/>
  </p:clrMapOvr>
  <p:transition>
    <p:zo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mtClean="0"/>
              <a:t>Investment Banker Analysis of Comparable Multiples</a:t>
            </a:r>
          </a:p>
        </p:txBody>
      </p:sp>
      <p:pic>
        <p:nvPicPr>
          <p:cNvPr id="61443" name="Picture 3"/>
          <p:cNvPicPr>
            <a:picLocks noGrp="1" noChangeAspect="1" noChangeArrowheads="1"/>
          </p:cNvPicPr>
          <p:nvPr>
            <p:ph type="body" idx="1"/>
          </p:nvPr>
        </p:nvPicPr>
        <p:blipFill>
          <a:blip r:embed="rId3" cstate="print"/>
          <a:srcRect/>
          <a:stretch>
            <a:fillRect/>
          </a:stretch>
        </p:blipFill>
        <p:spPr/>
      </p:pic>
    </p:spTree>
  </p:cSld>
  <p:clrMapOvr>
    <a:masterClrMapping/>
  </p:clrMapOvr>
  <p:transition>
    <p:zo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mtClean="0"/>
              <a:t>Investment Banker Analysis of Multiples</a:t>
            </a:r>
          </a:p>
        </p:txBody>
      </p:sp>
      <p:pic>
        <p:nvPicPr>
          <p:cNvPr id="62467" name="Picture 3"/>
          <p:cNvPicPr>
            <a:picLocks noGrp="1" noChangeAspect="1" noChangeArrowheads="1"/>
          </p:cNvPicPr>
          <p:nvPr>
            <p:ph type="body" idx="1"/>
          </p:nvPr>
        </p:nvPicPr>
        <p:blipFill>
          <a:blip r:embed="rId3" cstate="print"/>
          <a:srcRect/>
          <a:stretch>
            <a:fillRect/>
          </a:stretch>
        </p:blipFill>
        <p:spPr/>
      </p:pic>
    </p:spTree>
  </p:cSld>
  <p:clrMapOvr>
    <a:masterClrMapping/>
  </p:clrMapOvr>
  <p:transition>
    <p:zo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mtClean="0"/>
              <a:t>Use of PE in Valuation</a:t>
            </a:r>
          </a:p>
        </p:txBody>
      </p:sp>
      <p:sp>
        <p:nvSpPr>
          <p:cNvPr id="63491" name="Rectangle 3"/>
          <p:cNvSpPr>
            <a:spLocks noGrp="1" noChangeArrowheads="1"/>
          </p:cNvSpPr>
          <p:nvPr>
            <p:ph type="body" idx="1"/>
          </p:nvPr>
        </p:nvSpPr>
        <p:spPr/>
        <p:txBody>
          <a:bodyPr/>
          <a:lstStyle/>
          <a:p>
            <a:pPr>
              <a:lnSpc>
                <a:spcPct val="90000"/>
              </a:lnSpc>
            </a:pPr>
            <a:r>
              <a:rPr lang="en-US" smtClean="0"/>
              <a:t>The long-run P/E ratio is often used in valuation.  This process involves:</a:t>
            </a:r>
          </a:p>
          <a:p>
            <a:pPr lvl="1">
              <a:lnSpc>
                <a:spcPct val="80000"/>
              </a:lnSpc>
            </a:pPr>
            <a:r>
              <a:rPr lang="en-US" smtClean="0"/>
              <a:t>Project EPS</a:t>
            </a:r>
          </a:p>
          <a:p>
            <a:pPr lvl="1">
              <a:lnSpc>
                <a:spcPct val="80000"/>
              </a:lnSpc>
            </a:pPr>
            <a:r>
              <a:rPr lang="en-US" smtClean="0"/>
              <a:t>Compute Stable EPS</a:t>
            </a:r>
          </a:p>
          <a:p>
            <a:pPr lvl="1">
              <a:lnSpc>
                <a:spcPct val="80000"/>
              </a:lnSpc>
            </a:pPr>
            <a:r>
              <a:rPr lang="en-US" smtClean="0"/>
              <a:t>Compute P/E Ratio using formula</a:t>
            </a:r>
          </a:p>
          <a:p>
            <a:pPr lvl="2">
              <a:lnSpc>
                <a:spcPct val="80000"/>
              </a:lnSpc>
            </a:pPr>
            <a:r>
              <a:rPr lang="en-US" smtClean="0"/>
              <a:t>P/E = (1-g/r)/(k-g)</a:t>
            </a:r>
          </a:p>
          <a:p>
            <a:pPr lvl="2">
              <a:lnSpc>
                <a:spcPct val="80000"/>
              </a:lnSpc>
            </a:pPr>
            <a:r>
              <a:rPr lang="en-US" smtClean="0"/>
              <a:t>g – growth in EPS or Net Income</a:t>
            </a:r>
          </a:p>
          <a:p>
            <a:pPr lvl="2">
              <a:lnSpc>
                <a:spcPct val="80000"/>
              </a:lnSpc>
            </a:pPr>
            <a:r>
              <a:rPr lang="en-US" smtClean="0"/>
              <a:t>r – rate of return earned on equity</a:t>
            </a:r>
          </a:p>
          <a:p>
            <a:pPr lvl="2">
              <a:lnSpc>
                <a:spcPct val="80000"/>
              </a:lnSpc>
            </a:pPr>
            <a:r>
              <a:rPr lang="en-US" smtClean="0"/>
              <a:t>k – cost of equity capital</a:t>
            </a:r>
          </a:p>
          <a:p>
            <a:pPr lvl="1">
              <a:lnSpc>
                <a:spcPct val="80000"/>
              </a:lnSpc>
            </a:pPr>
            <a:r>
              <a:rPr lang="en-US" smtClean="0"/>
              <a:t>Related Formula for terminal value with NOPLAT (EBITAT)</a:t>
            </a:r>
          </a:p>
          <a:p>
            <a:pPr lvl="2">
              <a:lnSpc>
                <a:spcPct val="80000"/>
              </a:lnSpc>
            </a:pPr>
            <a:r>
              <a:rPr lang="en-US" smtClean="0"/>
              <a:t>(1-g/ROIC)/(WACC – g)</a:t>
            </a:r>
          </a:p>
          <a:p>
            <a:pPr lvl="1">
              <a:lnSpc>
                <a:spcPct val="80000"/>
              </a:lnSpc>
            </a:pPr>
            <a:r>
              <a:rPr lang="en-US" smtClean="0"/>
              <a:t>The formula demonstrates where value really comes from</a:t>
            </a:r>
          </a:p>
        </p:txBody>
      </p:sp>
    </p:spTree>
  </p:cSld>
  <p:clrMapOvr>
    <a:masterClrMapping/>
  </p:clrMapOvr>
  <p:transition>
    <p:zo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4"/>
          <p:cNvSpPr>
            <a:spLocks noGrp="1" noChangeArrowheads="1"/>
          </p:cNvSpPr>
          <p:nvPr>
            <p:ph type="ctrTitle"/>
          </p:nvPr>
        </p:nvSpPr>
        <p:spPr/>
        <p:txBody>
          <a:bodyPr/>
          <a:lstStyle/>
          <a:p>
            <a:r>
              <a:rPr lang="en-US" smtClean="0"/>
              <a:t>Risk Assessment of Debt and Analysis of Credit Spreads</a:t>
            </a:r>
          </a:p>
        </p:txBody>
      </p:sp>
    </p:spTree>
  </p:cSld>
  <p:clrMapOvr>
    <a:masterClrMapping/>
  </p:clrMapOvr>
  <p:transition>
    <p:zoom/>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906463" y="681038"/>
            <a:ext cx="7340600" cy="457200"/>
          </a:xfrm>
        </p:spPr>
        <p:txBody>
          <a:bodyPr/>
          <a:lstStyle/>
          <a:p>
            <a:r>
              <a:rPr lang="en-US" altLang="zh-TW" smtClean="0">
                <a:ea typeface="PMingLiU" pitchFamily="18" charset="-120"/>
              </a:rPr>
              <a:t>Liquidity and Solvency</a:t>
            </a:r>
          </a:p>
        </p:txBody>
      </p:sp>
      <p:sp>
        <p:nvSpPr>
          <p:cNvPr id="65539" name="Rectangle 3"/>
          <p:cNvSpPr>
            <a:spLocks noGrp="1" noChangeArrowheads="1"/>
          </p:cNvSpPr>
          <p:nvPr>
            <p:ph type="body" sz="half" idx="1"/>
          </p:nvPr>
        </p:nvSpPr>
        <p:spPr>
          <a:xfrm>
            <a:off x="457200" y="2667000"/>
            <a:ext cx="3886200" cy="2971800"/>
          </a:xfrm>
          <a:solidFill>
            <a:schemeClr val="bg1"/>
          </a:solidFill>
          <a:ln w="76200" cap="flat" cmpd="tri">
            <a:solidFill>
              <a:schemeClr val="tx1"/>
            </a:solidFill>
          </a:ln>
        </p:spPr>
        <p:txBody>
          <a:bodyPr lIns="91440" tIns="45720" rIns="91440" bIns="45720"/>
          <a:lstStyle/>
          <a:p>
            <a:pPr marL="0" indent="0" algn="ctr">
              <a:lnSpc>
                <a:spcPct val="90000"/>
              </a:lnSpc>
              <a:buFontTx/>
              <a:buNone/>
              <a:tabLst>
                <a:tab pos="228600" algn="l"/>
              </a:tabLst>
            </a:pPr>
            <a:r>
              <a:rPr lang="en-US" altLang="zh-TW" sz="1600" b="1" u="sng" smtClean="0">
                <a:ea typeface="PMingLiU" pitchFamily="18" charset="-120"/>
              </a:rPr>
              <a:t>Liquidity </a:t>
            </a:r>
            <a:endParaRPr lang="en-US" altLang="zh-TW" sz="1600" b="1" smtClean="0">
              <a:ea typeface="PMingLiU" pitchFamily="18" charset="-120"/>
            </a:endParaRPr>
          </a:p>
          <a:p>
            <a:pPr marL="0" indent="0">
              <a:lnSpc>
                <a:spcPct val="90000"/>
              </a:lnSpc>
              <a:spcBef>
                <a:spcPct val="25000"/>
              </a:spcBef>
              <a:buFontTx/>
              <a:buNone/>
              <a:tabLst>
                <a:tab pos="228600" algn="l"/>
              </a:tabLst>
            </a:pPr>
            <a:r>
              <a:rPr lang="en-US" altLang="zh-TW" sz="1600" b="1" smtClean="0">
                <a:ea typeface="PMingLiU" pitchFamily="18" charset="-120"/>
              </a:rPr>
              <a:t>Ability to meet short-term obligations</a:t>
            </a:r>
          </a:p>
          <a:p>
            <a:pPr marL="0" indent="0">
              <a:lnSpc>
                <a:spcPct val="90000"/>
              </a:lnSpc>
              <a:spcBef>
                <a:spcPct val="0"/>
              </a:spcBef>
              <a:buFontTx/>
              <a:buNone/>
              <a:tabLst>
                <a:tab pos="228600" algn="l"/>
              </a:tabLst>
            </a:pPr>
            <a:r>
              <a:rPr lang="en-US" altLang="zh-TW" sz="1600" b="1" smtClean="0">
                <a:ea typeface="PMingLiU" pitchFamily="18" charset="-120"/>
              </a:rPr>
              <a:t>  </a:t>
            </a:r>
            <a:r>
              <a:rPr lang="en-US" altLang="zh-TW" sz="1600" b="1" i="1" smtClean="0">
                <a:ea typeface="PMingLiU" pitchFamily="18" charset="-120"/>
              </a:rPr>
              <a:t>Focus</a:t>
            </a:r>
            <a:r>
              <a:rPr lang="en-US" altLang="zh-TW" sz="1600" b="1" smtClean="0">
                <a:ea typeface="PMingLiU" pitchFamily="18" charset="-120"/>
              </a:rPr>
              <a:t>: </a:t>
            </a:r>
          </a:p>
          <a:p>
            <a:pPr marL="0" indent="0">
              <a:lnSpc>
                <a:spcPct val="90000"/>
              </a:lnSpc>
              <a:spcBef>
                <a:spcPct val="0"/>
              </a:spcBef>
              <a:tabLst>
                <a:tab pos="228600" algn="l"/>
              </a:tabLst>
            </a:pPr>
            <a:r>
              <a:rPr lang="en-US" altLang="zh-TW" sz="1600" b="1" smtClean="0">
                <a:ea typeface="PMingLiU" pitchFamily="18" charset="-120"/>
              </a:rPr>
              <a:t> Current Financial 		conditions</a:t>
            </a:r>
          </a:p>
          <a:p>
            <a:pPr marL="0" indent="0">
              <a:lnSpc>
                <a:spcPct val="90000"/>
              </a:lnSpc>
              <a:spcBef>
                <a:spcPct val="0"/>
              </a:spcBef>
              <a:tabLst>
                <a:tab pos="228600" algn="l"/>
              </a:tabLst>
            </a:pPr>
            <a:r>
              <a:rPr lang="en-US" altLang="zh-TW" sz="1600" b="1" smtClean="0">
                <a:ea typeface="PMingLiU" pitchFamily="18" charset="-120"/>
              </a:rPr>
              <a:t> Current cash flows</a:t>
            </a:r>
          </a:p>
          <a:p>
            <a:pPr marL="0" indent="0">
              <a:lnSpc>
                <a:spcPct val="90000"/>
              </a:lnSpc>
              <a:spcBef>
                <a:spcPct val="0"/>
              </a:spcBef>
              <a:tabLst>
                <a:tab pos="228600" algn="l"/>
              </a:tabLst>
            </a:pPr>
            <a:r>
              <a:rPr lang="en-US" altLang="zh-TW" sz="1600" b="1" smtClean="0">
                <a:ea typeface="PMingLiU" pitchFamily="18" charset="-120"/>
              </a:rPr>
              <a:t> Liquidity of assets</a:t>
            </a:r>
          </a:p>
        </p:txBody>
      </p:sp>
      <p:sp>
        <p:nvSpPr>
          <p:cNvPr id="65540" name="Rectangle 4"/>
          <p:cNvSpPr>
            <a:spLocks noGrp="1" noChangeArrowheads="1"/>
          </p:cNvSpPr>
          <p:nvPr>
            <p:ph type="body" sz="half" idx="2"/>
          </p:nvPr>
        </p:nvSpPr>
        <p:spPr>
          <a:xfrm>
            <a:off x="4648200" y="2667000"/>
            <a:ext cx="3657600" cy="2895600"/>
          </a:xfrm>
          <a:solidFill>
            <a:schemeClr val="bg1"/>
          </a:solidFill>
          <a:ln w="76200" cmpd="tri">
            <a:solidFill>
              <a:schemeClr val="tx1"/>
            </a:solidFill>
          </a:ln>
        </p:spPr>
        <p:txBody>
          <a:bodyPr/>
          <a:lstStyle/>
          <a:p>
            <a:pPr marL="0" indent="0" algn="ctr">
              <a:lnSpc>
                <a:spcPct val="90000"/>
              </a:lnSpc>
              <a:buFontTx/>
              <a:buNone/>
              <a:tabLst>
                <a:tab pos="228600" algn="l"/>
              </a:tabLst>
            </a:pPr>
            <a:r>
              <a:rPr lang="en-US" altLang="zh-TW" sz="1800" b="1" u="sng" smtClean="0">
                <a:ea typeface="PMingLiU" pitchFamily="18" charset="-120"/>
              </a:rPr>
              <a:t>Solvency</a:t>
            </a:r>
            <a:endParaRPr lang="en-US" altLang="zh-TW" sz="1800" b="1" smtClean="0">
              <a:ea typeface="PMingLiU" pitchFamily="18" charset="-120"/>
            </a:endParaRPr>
          </a:p>
          <a:p>
            <a:pPr marL="0" indent="0">
              <a:lnSpc>
                <a:spcPct val="90000"/>
              </a:lnSpc>
              <a:spcBef>
                <a:spcPct val="25000"/>
              </a:spcBef>
              <a:spcAft>
                <a:spcPct val="10000"/>
              </a:spcAft>
              <a:buFontTx/>
              <a:buNone/>
              <a:tabLst>
                <a:tab pos="228600" algn="l"/>
              </a:tabLst>
            </a:pPr>
            <a:r>
              <a:rPr lang="en-US" altLang="zh-TW" sz="1800" b="1" smtClean="0">
                <a:ea typeface="PMingLiU" pitchFamily="18" charset="-120"/>
              </a:rPr>
              <a:t>Ability to meet long-term obligations</a:t>
            </a:r>
          </a:p>
          <a:p>
            <a:pPr marL="0" indent="0">
              <a:lnSpc>
                <a:spcPct val="90000"/>
              </a:lnSpc>
              <a:spcBef>
                <a:spcPct val="0"/>
              </a:spcBef>
              <a:buFontTx/>
              <a:buNone/>
              <a:tabLst>
                <a:tab pos="228600" algn="l"/>
              </a:tabLst>
            </a:pPr>
            <a:r>
              <a:rPr lang="en-US" altLang="zh-TW" sz="1800" b="1" smtClean="0">
                <a:ea typeface="PMingLiU" pitchFamily="18" charset="-120"/>
              </a:rPr>
              <a:t>  </a:t>
            </a:r>
            <a:r>
              <a:rPr lang="en-US" altLang="zh-TW" sz="1700" b="1" i="1" smtClean="0">
                <a:ea typeface="PMingLiU" pitchFamily="18" charset="-120"/>
              </a:rPr>
              <a:t>Focus</a:t>
            </a:r>
            <a:r>
              <a:rPr lang="en-US" altLang="zh-TW" sz="1700" b="1" smtClean="0">
                <a:ea typeface="PMingLiU" pitchFamily="18" charset="-120"/>
              </a:rPr>
              <a:t>:</a:t>
            </a:r>
          </a:p>
          <a:p>
            <a:pPr marL="0" indent="0">
              <a:lnSpc>
                <a:spcPct val="90000"/>
              </a:lnSpc>
              <a:spcBef>
                <a:spcPct val="0"/>
              </a:spcBef>
              <a:tabLst>
                <a:tab pos="228600" algn="l"/>
              </a:tabLst>
            </a:pPr>
            <a:r>
              <a:rPr lang="en-US" altLang="zh-TW" sz="1700" b="1" smtClean="0">
                <a:ea typeface="PMingLiU" pitchFamily="18" charset="-120"/>
              </a:rPr>
              <a:t> Long-term financial 		conditions</a:t>
            </a:r>
          </a:p>
          <a:p>
            <a:pPr marL="0" indent="0">
              <a:lnSpc>
                <a:spcPct val="90000"/>
              </a:lnSpc>
              <a:spcBef>
                <a:spcPct val="0"/>
              </a:spcBef>
              <a:tabLst>
                <a:tab pos="228600" algn="l"/>
              </a:tabLst>
            </a:pPr>
            <a:r>
              <a:rPr lang="en-US" altLang="zh-TW" sz="1700" b="1" smtClean="0">
                <a:ea typeface="PMingLiU" pitchFamily="18" charset="-120"/>
              </a:rPr>
              <a:t> Long-term cash flows</a:t>
            </a:r>
          </a:p>
          <a:p>
            <a:pPr marL="0" indent="0">
              <a:lnSpc>
                <a:spcPct val="90000"/>
              </a:lnSpc>
              <a:spcBef>
                <a:spcPct val="0"/>
              </a:spcBef>
              <a:tabLst>
                <a:tab pos="228600" algn="l"/>
              </a:tabLst>
            </a:pPr>
            <a:r>
              <a:rPr lang="en-US" altLang="zh-TW" sz="1700" b="1" smtClean="0">
                <a:ea typeface="PMingLiU" pitchFamily="18" charset="-120"/>
              </a:rPr>
              <a:t> Extended profitability</a:t>
            </a:r>
            <a:endParaRPr lang="en-US" altLang="zh-TW" sz="1800" b="1" smtClean="0">
              <a:ea typeface="PMingLiU" pitchFamily="18" charset="-120"/>
            </a:endParaRPr>
          </a:p>
        </p:txBody>
      </p:sp>
      <p:sp>
        <p:nvSpPr>
          <p:cNvPr id="65541" name="Text Box 5"/>
          <p:cNvSpPr txBox="1">
            <a:spLocks noChangeArrowheads="1"/>
          </p:cNvSpPr>
          <p:nvPr/>
        </p:nvSpPr>
        <p:spPr bwMode="auto">
          <a:xfrm>
            <a:off x="304800" y="1254125"/>
            <a:ext cx="8534400" cy="646113"/>
          </a:xfrm>
          <a:prstGeom prst="rect">
            <a:avLst/>
          </a:prstGeom>
          <a:solidFill>
            <a:schemeClr val="bg1"/>
          </a:solidFill>
          <a:ln w="3175">
            <a:solidFill>
              <a:schemeClr val="tx1"/>
            </a:solidFill>
            <a:miter lim="800000"/>
            <a:headEnd/>
            <a:tailEnd/>
          </a:ln>
        </p:spPr>
        <p:txBody>
          <a:bodyPr anchor="ctr" anchorCtr="1">
            <a:spAutoFit/>
          </a:bodyPr>
          <a:lstStyle/>
          <a:p>
            <a:pPr>
              <a:spcBef>
                <a:spcPct val="50000"/>
              </a:spcBef>
            </a:pPr>
            <a:r>
              <a:rPr lang="en-US" altLang="zh-TW" sz="1800" b="1">
                <a:ea typeface="PMingLiU" pitchFamily="18" charset="-120"/>
              </a:rPr>
              <a:t>Credit worthiness: Ability to honor credit obligations</a:t>
            </a:r>
          </a:p>
          <a:p>
            <a:pPr>
              <a:lnSpc>
                <a:spcPct val="50000"/>
              </a:lnSpc>
              <a:spcBef>
                <a:spcPct val="50000"/>
              </a:spcBef>
            </a:pPr>
            <a:r>
              <a:rPr lang="en-US" altLang="zh-TW" sz="1800" b="1">
                <a:ea typeface="PMingLiU" pitchFamily="18" charset="-120"/>
              </a:rPr>
              <a:t>(downside risk)</a:t>
            </a:r>
            <a:endParaRPr lang="en-US" altLang="zh-TW" sz="1800">
              <a:latin typeface="Times New Roman" pitchFamily="18" charset="0"/>
              <a:ea typeface="PMingLiU" pitchFamily="18" charset="-120"/>
            </a:endParaRPr>
          </a:p>
        </p:txBody>
      </p:sp>
      <p:sp>
        <p:nvSpPr>
          <p:cNvPr id="65542" name="Line 6"/>
          <p:cNvSpPr>
            <a:spLocks noChangeShapeType="1"/>
          </p:cNvSpPr>
          <p:nvPr/>
        </p:nvSpPr>
        <p:spPr bwMode="auto">
          <a:xfrm flipH="1">
            <a:off x="2743200" y="2057400"/>
            <a:ext cx="533400" cy="533400"/>
          </a:xfrm>
          <a:prstGeom prst="line">
            <a:avLst/>
          </a:prstGeom>
          <a:noFill/>
          <a:ln w="50800" cmpd="dbl">
            <a:solidFill>
              <a:schemeClr val="tx1"/>
            </a:solidFill>
            <a:round/>
            <a:headEnd/>
            <a:tailEnd type="stealth" w="med" len="med"/>
          </a:ln>
        </p:spPr>
        <p:txBody>
          <a:bodyPr wrap="none" anchor="ctr"/>
          <a:lstStyle/>
          <a:p>
            <a:endParaRPr lang="en-US"/>
          </a:p>
        </p:txBody>
      </p:sp>
      <p:sp>
        <p:nvSpPr>
          <p:cNvPr id="65543" name="Line 7"/>
          <p:cNvSpPr>
            <a:spLocks noChangeShapeType="1"/>
          </p:cNvSpPr>
          <p:nvPr/>
        </p:nvSpPr>
        <p:spPr bwMode="auto">
          <a:xfrm>
            <a:off x="5715000" y="2057400"/>
            <a:ext cx="533400" cy="533400"/>
          </a:xfrm>
          <a:prstGeom prst="line">
            <a:avLst/>
          </a:prstGeom>
          <a:noFill/>
          <a:ln w="50800" cmpd="dbl">
            <a:solidFill>
              <a:schemeClr val="tx1"/>
            </a:solidFill>
            <a:round/>
            <a:headEnd/>
            <a:tailEnd type="stealth" w="med" len="med"/>
          </a:ln>
        </p:spPr>
        <p:txBody>
          <a:bodyPr wrap="none" anchor="ctr"/>
          <a:lstStyle/>
          <a:p>
            <a:endParaRPr lang="en-US"/>
          </a:p>
        </p:txBody>
      </p:sp>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p:txBody>
          <a:bodyPr/>
          <a:lstStyle/>
          <a:p>
            <a:r>
              <a:rPr lang="en-US" smtClean="0"/>
              <a:t>Income Statement</a:t>
            </a:r>
          </a:p>
        </p:txBody>
      </p:sp>
    </p:spTree>
  </p:cSld>
  <p:clrMapOvr>
    <a:masterClrMapping/>
  </p:clrMapOvr>
  <p:transition>
    <p:zo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smtClean="0"/>
              <a:t>Solvency Ratios</a:t>
            </a:r>
          </a:p>
        </p:txBody>
      </p:sp>
      <p:sp>
        <p:nvSpPr>
          <p:cNvPr id="66563" name="Rectangle 3"/>
          <p:cNvSpPr>
            <a:spLocks noGrp="1" noChangeArrowheads="1"/>
          </p:cNvSpPr>
          <p:nvPr>
            <p:ph type="body" idx="1"/>
          </p:nvPr>
        </p:nvSpPr>
        <p:spPr/>
        <p:txBody>
          <a:bodyPr/>
          <a:lstStyle/>
          <a:p>
            <a:pPr>
              <a:lnSpc>
                <a:spcPct val="80000"/>
              </a:lnSpc>
            </a:pPr>
            <a:r>
              <a:rPr lang="en-US" sz="1600" smtClean="0"/>
              <a:t>Ratios are the center of traditional credit analysis that assesses whether a company can re-pay loans.  These ratios should be compared to benchmarks.</a:t>
            </a:r>
          </a:p>
          <a:p>
            <a:pPr lvl="1">
              <a:lnSpc>
                <a:spcPct val="70000"/>
              </a:lnSpc>
            </a:pPr>
            <a:r>
              <a:rPr lang="en-US" sz="1600" smtClean="0"/>
              <a:t>Solvency</a:t>
            </a:r>
          </a:p>
          <a:p>
            <a:pPr lvl="2">
              <a:lnSpc>
                <a:spcPct val="70000"/>
              </a:lnSpc>
            </a:pPr>
            <a:r>
              <a:rPr lang="en-US" sz="1600" smtClean="0"/>
              <a:t>Debt Payback Ratios</a:t>
            </a:r>
          </a:p>
          <a:p>
            <a:pPr lvl="3">
              <a:lnSpc>
                <a:spcPct val="70000"/>
              </a:lnSpc>
            </a:pPr>
            <a:r>
              <a:rPr lang="en-US" sz="1600" smtClean="0"/>
              <a:t>Funds from Operations to Total Debt</a:t>
            </a:r>
          </a:p>
          <a:p>
            <a:pPr lvl="3">
              <a:lnSpc>
                <a:spcPct val="70000"/>
              </a:lnSpc>
            </a:pPr>
            <a:r>
              <a:rPr lang="en-US" sz="1600" smtClean="0"/>
              <a:t>Debt to EBITDA</a:t>
            </a:r>
          </a:p>
          <a:p>
            <a:pPr lvl="2">
              <a:lnSpc>
                <a:spcPct val="70000"/>
              </a:lnSpc>
            </a:pPr>
            <a:r>
              <a:rPr lang="en-US" sz="1600" smtClean="0"/>
              <a:t>Leverage Ratios</a:t>
            </a:r>
          </a:p>
          <a:p>
            <a:pPr lvl="3">
              <a:lnSpc>
                <a:spcPct val="70000"/>
              </a:lnSpc>
            </a:pPr>
            <a:r>
              <a:rPr lang="en-US" sz="1600" smtClean="0"/>
              <a:t>Debt to Capital (Include Short-term Debt)</a:t>
            </a:r>
          </a:p>
          <a:p>
            <a:pPr lvl="3">
              <a:lnSpc>
                <a:spcPct val="70000"/>
              </a:lnSpc>
            </a:pPr>
            <a:r>
              <a:rPr lang="en-US" sz="1600" smtClean="0"/>
              <a:t>Market Debt to Market Capital</a:t>
            </a:r>
          </a:p>
          <a:p>
            <a:pPr lvl="2">
              <a:lnSpc>
                <a:spcPct val="70000"/>
              </a:lnSpc>
            </a:pPr>
            <a:r>
              <a:rPr lang="en-US" sz="1600" smtClean="0"/>
              <a:t>Payment Ratios</a:t>
            </a:r>
          </a:p>
          <a:p>
            <a:pPr lvl="3">
              <a:lnSpc>
                <a:spcPct val="70000"/>
              </a:lnSpc>
            </a:pPr>
            <a:r>
              <a:rPr lang="en-US" sz="1600" smtClean="0"/>
              <a:t>Interest Coverage</a:t>
            </a:r>
          </a:p>
          <a:p>
            <a:pPr lvl="3">
              <a:lnSpc>
                <a:spcPct val="70000"/>
              </a:lnSpc>
            </a:pPr>
            <a:r>
              <a:rPr lang="en-US" sz="1600" smtClean="0"/>
              <a:t>Debt Service Coverage [Cash Flow/(Interest + Principal)]</a:t>
            </a:r>
          </a:p>
          <a:p>
            <a:pPr lvl="2">
              <a:lnSpc>
                <a:spcPct val="70000"/>
              </a:lnSpc>
            </a:pPr>
            <a:r>
              <a:rPr lang="en-US" sz="1600" smtClean="0"/>
              <a:t>Capital Investment Coverage</a:t>
            </a:r>
          </a:p>
          <a:p>
            <a:pPr lvl="3">
              <a:lnSpc>
                <a:spcPct val="70000"/>
              </a:lnSpc>
            </a:pPr>
            <a:r>
              <a:rPr lang="en-US" sz="1600" smtClean="0"/>
              <a:t>Operating Cash Flow/Capital Expenditures</a:t>
            </a:r>
          </a:p>
        </p:txBody>
      </p:sp>
    </p:spTree>
  </p:cSld>
  <p:clrMapOvr>
    <a:masterClrMapping/>
  </p:clrMapOvr>
  <p:transition>
    <p:zo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t>Liquidity</a:t>
            </a:r>
          </a:p>
        </p:txBody>
      </p:sp>
      <p:sp>
        <p:nvSpPr>
          <p:cNvPr id="67587" name="Rectangle 3"/>
          <p:cNvSpPr>
            <a:spLocks noGrp="1" noChangeArrowheads="1"/>
          </p:cNvSpPr>
          <p:nvPr>
            <p:ph type="body" idx="1"/>
          </p:nvPr>
        </p:nvSpPr>
        <p:spPr/>
        <p:txBody>
          <a:bodyPr/>
          <a:lstStyle/>
          <a:p>
            <a:r>
              <a:rPr lang="en-US" sz="1600" smtClean="0"/>
              <a:t>Current Ratio</a:t>
            </a:r>
          </a:p>
          <a:p>
            <a:pPr lvl="1"/>
            <a:r>
              <a:rPr lang="en-US" sz="1600" smtClean="0"/>
              <a:t>Current Assets to Current Liabilities</a:t>
            </a:r>
          </a:p>
          <a:p>
            <a:pPr lvl="1"/>
            <a:r>
              <a:rPr lang="en-US" sz="1600" smtClean="0"/>
              <a:t>Current Assets less Inventory to Current Liabilities</a:t>
            </a:r>
          </a:p>
          <a:p>
            <a:r>
              <a:rPr lang="en-US" sz="1600" smtClean="0"/>
              <a:t>Model Working Capital</a:t>
            </a:r>
          </a:p>
          <a:p>
            <a:pPr lvl="1"/>
            <a:r>
              <a:rPr lang="en-US" sz="1600" smtClean="0"/>
              <a:t>Current Assets less Cash and Temporary Securities minus Current liabilities less Short-term Debt</a:t>
            </a:r>
          </a:p>
          <a:p>
            <a:r>
              <a:rPr lang="en-US" sz="1600" smtClean="0"/>
              <a:t>Liquidity Assessment</a:t>
            </a:r>
          </a:p>
          <a:p>
            <a:pPr lvl="1"/>
            <a:r>
              <a:rPr lang="en-US" sz="1600" smtClean="0"/>
              <a:t>Debt Profile (Maturities)</a:t>
            </a:r>
          </a:p>
          <a:p>
            <a:pPr lvl="1"/>
            <a:r>
              <a:rPr lang="en-US" sz="1600" smtClean="0"/>
              <a:t>Bank Lines (Availability, amount, maturity, covenants, triggers)</a:t>
            </a:r>
          </a:p>
          <a:p>
            <a:pPr lvl="1"/>
            <a:r>
              <a:rPr lang="en-US" sz="1600" smtClean="0"/>
              <a:t>Off Balance Sheet Obligations (Guarantees, support, take-or-pay contracts, contingent liabilities)</a:t>
            </a:r>
          </a:p>
          <a:p>
            <a:pPr lvl="1"/>
            <a:r>
              <a:rPr lang="en-US" sz="1600" smtClean="0"/>
              <a:t>Alternative Sources of Liquidity (Asset sales, dividend flexibility, capital spending flexibility)</a:t>
            </a:r>
          </a:p>
        </p:txBody>
      </p:sp>
    </p:spTree>
  </p:cSld>
  <p:clrMapOvr>
    <a:masterClrMapping/>
  </p:clrMapOvr>
  <p:transition>
    <p:zo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r>
              <a:rPr lang="en-US" smtClean="0"/>
              <a:t>Banks or Rating Agencies Value Debt with Risk Classification Systems</a:t>
            </a:r>
          </a:p>
        </p:txBody>
      </p:sp>
      <p:graphicFrame>
        <p:nvGraphicFramePr>
          <p:cNvPr id="1026" name="Object 3"/>
          <p:cNvGraphicFramePr>
            <a:graphicFrameLocks noChangeAspect="1"/>
          </p:cNvGraphicFramePr>
          <p:nvPr/>
        </p:nvGraphicFramePr>
        <p:xfrm>
          <a:off x="1752600" y="1981200"/>
          <a:ext cx="5105400" cy="4208463"/>
        </p:xfrm>
        <a:graphic>
          <a:graphicData uri="http://schemas.openxmlformats.org/presentationml/2006/ole">
            <p:oleObj spid="_x0000_s1026" name="Worksheet" r:id="rId4" imgW="5685840" imgH="4843440" progId="Excel.Sheet.8">
              <p:embed/>
            </p:oleObj>
          </a:graphicData>
        </a:graphic>
      </p:graphicFrame>
      <p:sp>
        <p:nvSpPr>
          <p:cNvPr id="1028" name="Text Box 4"/>
          <p:cNvSpPr txBox="1">
            <a:spLocks noChangeArrowheads="1"/>
          </p:cNvSpPr>
          <p:nvPr/>
        </p:nvSpPr>
        <p:spPr bwMode="auto">
          <a:xfrm>
            <a:off x="381000" y="1447800"/>
            <a:ext cx="8229600" cy="396875"/>
          </a:xfrm>
          <a:prstGeom prst="rect">
            <a:avLst/>
          </a:prstGeom>
          <a:noFill/>
          <a:ln w="9525">
            <a:noFill/>
            <a:miter lim="800000"/>
            <a:headEnd/>
            <a:tailEnd/>
          </a:ln>
        </p:spPr>
        <p:txBody>
          <a:bodyPr>
            <a:spAutoFit/>
          </a:bodyPr>
          <a:lstStyle/>
          <a:p>
            <a:pPr>
              <a:spcBef>
                <a:spcPct val="50000"/>
              </a:spcBef>
            </a:pPr>
            <a:r>
              <a:rPr lang="en-US" sz="2000" b="1"/>
              <a:t>Map of Internal Ratings to Public Rating Agencies</a:t>
            </a:r>
          </a:p>
        </p:txBody>
      </p:sp>
    </p:spTree>
  </p:cSld>
  <p:clrMapOvr>
    <a:masterClrMapping/>
  </p:clrMapOvr>
  <p:transition>
    <p:zo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smtClean="0"/>
              <a:t>S&amp;P Ratio Definitions</a:t>
            </a:r>
          </a:p>
        </p:txBody>
      </p:sp>
      <p:pic>
        <p:nvPicPr>
          <p:cNvPr id="68611" name="Picture 3"/>
          <p:cNvPicPr>
            <a:picLocks noGrp="1" noChangeAspect="1" noChangeArrowheads="1"/>
          </p:cNvPicPr>
          <p:nvPr>
            <p:ph type="body" idx="1"/>
          </p:nvPr>
        </p:nvPicPr>
        <p:blipFill>
          <a:blip r:embed="rId3" cstate="print"/>
          <a:srcRect/>
          <a:stretch>
            <a:fillRect/>
          </a:stretch>
        </p:blipFill>
        <p:spPr/>
      </p:pic>
    </p:spTree>
  </p:cSld>
  <p:clrMapOvr>
    <a:masterClrMapping/>
  </p:clrMapOvr>
  <p:transition>
    <p:zo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S&amp;P Benchmarks</a:t>
            </a:r>
          </a:p>
        </p:txBody>
      </p:sp>
      <p:pic>
        <p:nvPicPr>
          <p:cNvPr id="69635" name="Picture 3"/>
          <p:cNvPicPr>
            <a:picLocks noGrp="1" noChangeAspect="1" noChangeArrowheads="1"/>
          </p:cNvPicPr>
          <p:nvPr>
            <p:ph type="body" idx="1"/>
          </p:nvPr>
        </p:nvPicPr>
        <p:blipFill>
          <a:blip r:embed="rId3" cstate="print"/>
          <a:srcRect/>
          <a:stretch>
            <a:fillRect/>
          </a:stretch>
        </p:blipFill>
        <p:spPr>
          <a:xfrm>
            <a:off x="381000" y="1143000"/>
            <a:ext cx="5181600" cy="3038475"/>
          </a:xfrm>
        </p:spPr>
      </p:pic>
      <p:pic>
        <p:nvPicPr>
          <p:cNvPr id="69636" name="Picture 4"/>
          <p:cNvPicPr>
            <a:picLocks noChangeAspect="1" noChangeArrowheads="1"/>
          </p:cNvPicPr>
          <p:nvPr/>
        </p:nvPicPr>
        <p:blipFill>
          <a:blip r:embed="rId4" cstate="print"/>
          <a:srcRect/>
          <a:stretch>
            <a:fillRect/>
          </a:stretch>
        </p:blipFill>
        <p:spPr bwMode="auto">
          <a:xfrm>
            <a:off x="3733800" y="3267075"/>
            <a:ext cx="4953000" cy="2905125"/>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smtClean="0"/>
              <a:t>Example of Using Ratios to Gauge Credit Rating</a:t>
            </a:r>
          </a:p>
        </p:txBody>
      </p:sp>
      <p:sp>
        <p:nvSpPr>
          <p:cNvPr id="70659" name="Rectangle 3"/>
          <p:cNvSpPr>
            <a:spLocks noGrp="1" noChangeArrowheads="1"/>
          </p:cNvSpPr>
          <p:nvPr>
            <p:ph type="body" idx="1"/>
          </p:nvPr>
        </p:nvSpPr>
        <p:spPr/>
        <p:txBody>
          <a:bodyPr/>
          <a:lstStyle/>
          <a:p>
            <a:r>
              <a:rPr lang="en-US" smtClean="0"/>
              <a:t>The credit ratios are shown next to the achieved ratios.  Concentrate on Funds from operations ratios.</a:t>
            </a:r>
          </a:p>
        </p:txBody>
      </p:sp>
      <p:pic>
        <p:nvPicPr>
          <p:cNvPr id="70660" name="Picture 4" descr="credit measures"/>
          <p:cNvPicPr>
            <a:picLocks noChangeAspect="1" noChangeArrowheads="1"/>
          </p:cNvPicPr>
          <p:nvPr/>
        </p:nvPicPr>
        <p:blipFill>
          <a:blip r:embed="rId3" cstate="print"/>
          <a:srcRect/>
          <a:stretch>
            <a:fillRect/>
          </a:stretch>
        </p:blipFill>
        <p:spPr bwMode="auto">
          <a:xfrm>
            <a:off x="3200400" y="2400300"/>
            <a:ext cx="4800600" cy="3600450"/>
          </a:xfrm>
          <a:prstGeom prst="rect">
            <a:avLst/>
          </a:prstGeom>
          <a:noFill/>
          <a:ln w="9525">
            <a:noFill/>
            <a:miter lim="800000"/>
            <a:headEnd/>
            <a:tailEnd/>
          </a:ln>
        </p:spPr>
      </p:pic>
      <p:sp>
        <p:nvSpPr>
          <p:cNvPr id="70661" name="Text Box 5"/>
          <p:cNvSpPr txBox="1">
            <a:spLocks noChangeArrowheads="1"/>
          </p:cNvSpPr>
          <p:nvPr/>
        </p:nvSpPr>
        <p:spPr bwMode="auto">
          <a:xfrm>
            <a:off x="533400" y="3657600"/>
            <a:ext cx="2133600" cy="639763"/>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Note that based on business profile scores published by S&amp;P</a:t>
            </a:r>
          </a:p>
        </p:txBody>
      </p:sp>
      <p:sp>
        <p:nvSpPr>
          <p:cNvPr id="70662" name="Line 6"/>
          <p:cNvSpPr>
            <a:spLocks noChangeShapeType="1"/>
          </p:cNvSpPr>
          <p:nvPr/>
        </p:nvSpPr>
        <p:spPr bwMode="auto">
          <a:xfrm>
            <a:off x="1447800" y="4572000"/>
            <a:ext cx="1905000" cy="10668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mtClean="0"/>
              <a:t>Credit Rating Standards and Business Risk</a:t>
            </a:r>
          </a:p>
        </p:txBody>
      </p:sp>
      <p:pic>
        <p:nvPicPr>
          <p:cNvPr id="71683" name="Picture 3"/>
          <p:cNvPicPr>
            <a:picLocks noGrp="1" noChangeAspect="1" noChangeArrowheads="1"/>
          </p:cNvPicPr>
          <p:nvPr>
            <p:ph type="body" idx="1"/>
          </p:nvPr>
        </p:nvPicPr>
        <p:blipFill>
          <a:blip r:embed="rId3" cstate="print"/>
          <a:srcRect/>
          <a:stretch>
            <a:fillRect/>
          </a:stretch>
        </p:blipFill>
        <p:spPr>
          <a:xfrm>
            <a:off x="5257800" y="1371600"/>
            <a:ext cx="3656013" cy="4648200"/>
          </a:xfrm>
          <a:noFill/>
        </p:spPr>
      </p:pic>
      <p:pic>
        <p:nvPicPr>
          <p:cNvPr id="71684" name="Picture 4"/>
          <p:cNvPicPr>
            <a:picLocks noChangeAspect="1" noChangeArrowheads="1"/>
          </p:cNvPicPr>
          <p:nvPr/>
        </p:nvPicPr>
        <p:blipFill>
          <a:blip r:embed="rId4" cstate="print"/>
          <a:srcRect/>
          <a:stretch>
            <a:fillRect/>
          </a:stretch>
        </p:blipFill>
        <p:spPr bwMode="auto">
          <a:xfrm>
            <a:off x="457200" y="1560513"/>
            <a:ext cx="5872163" cy="2433637"/>
          </a:xfrm>
          <a:prstGeom prst="rect">
            <a:avLst/>
          </a:prstGeom>
          <a:noFill/>
          <a:ln w="12700">
            <a:noFill/>
            <a:miter lim="800000"/>
            <a:headEnd type="none" w="sm" len="sm"/>
            <a:tailEnd type="none" w="sm" len="sm"/>
          </a:ln>
        </p:spPr>
      </p:pic>
      <p:sp>
        <p:nvSpPr>
          <p:cNvPr id="71685" name="Line 5"/>
          <p:cNvSpPr>
            <a:spLocks noChangeShapeType="1"/>
          </p:cNvSpPr>
          <p:nvPr/>
        </p:nvSpPr>
        <p:spPr bwMode="auto">
          <a:xfrm>
            <a:off x="6705600" y="1981200"/>
            <a:ext cx="1447800" cy="609600"/>
          </a:xfrm>
          <a:prstGeom prst="line">
            <a:avLst/>
          </a:prstGeom>
          <a:noFill/>
          <a:ln w="12700">
            <a:solidFill>
              <a:schemeClr val="tx1"/>
            </a:solidFill>
            <a:round/>
            <a:headEnd type="none" w="sm" len="sm"/>
            <a:tailEnd type="triangle" w="sm" len="sm"/>
          </a:ln>
        </p:spPr>
        <p:txBody>
          <a:bodyPr/>
          <a:lstStyle/>
          <a:p>
            <a:endParaRPr lang="en-US"/>
          </a:p>
        </p:txBody>
      </p:sp>
      <p:sp>
        <p:nvSpPr>
          <p:cNvPr id="71686" name="Line 6"/>
          <p:cNvSpPr>
            <a:spLocks noChangeShapeType="1"/>
          </p:cNvSpPr>
          <p:nvPr/>
        </p:nvSpPr>
        <p:spPr bwMode="auto">
          <a:xfrm flipH="1">
            <a:off x="2743200" y="2362200"/>
            <a:ext cx="1905000" cy="609600"/>
          </a:xfrm>
          <a:prstGeom prst="line">
            <a:avLst/>
          </a:prstGeom>
          <a:noFill/>
          <a:ln w="12700">
            <a:solidFill>
              <a:schemeClr val="tx1"/>
            </a:solidFill>
            <a:round/>
            <a:headEnd type="none" w="sm" len="sm"/>
            <a:tailEnd type="triangle" w="sm" len="sm"/>
          </a:ln>
        </p:spPr>
        <p:txBody>
          <a:bodyPr/>
          <a:lstStyle/>
          <a:p>
            <a:endParaRPr lang="en-US"/>
          </a:p>
        </p:txBody>
      </p:sp>
      <p:pic>
        <p:nvPicPr>
          <p:cNvPr id="71687" name="Picture 7"/>
          <p:cNvPicPr>
            <a:picLocks noChangeAspect="1" noChangeArrowheads="1"/>
          </p:cNvPicPr>
          <p:nvPr/>
        </p:nvPicPr>
        <p:blipFill>
          <a:blip r:embed="rId5" cstate="print"/>
          <a:srcRect/>
          <a:stretch>
            <a:fillRect/>
          </a:stretch>
        </p:blipFill>
        <p:spPr bwMode="auto">
          <a:xfrm>
            <a:off x="228600" y="4419600"/>
            <a:ext cx="5354638" cy="1584325"/>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smtClean="0"/>
              <a:t>Debt Capacity and Interest Cover</a:t>
            </a:r>
          </a:p>
        </p:txBody>
      </p:sp>
      <p:sp>
        <p:nvSpPr>
          <p:cNvPr id="72707" name="Rectangle 3"/>
          <p:cNvSpPr>
            <a:spLocks noGrp="1" noChangeArrowheads="1"/>
          </p:cNvSpPr>
          <p:nvPr>
            <p:ph type="body" idx="1"/>
          </p:nvPr>
        </p:nvSpPr>
        <p:spPr>
          <a:xfrm>
            <a:off x="762000" y="1524000"/>
            <a:ext cx="2982913" cy="4056063"/>
          </a:xfrm>
        </p:spPr>
        <p:txBody>
          <a:bodyPr/>
          <a:lstStyle/>
          <a:p>
            <a:r>
              <a:rPr lang="en-US" smtClean="0"/>
              <a:t>Despite theory of probability of default and loss given default, the basic technique to establish bond ratings continues to be cover ratios,\.</a:t>
            </a:r>
          </a:p>
          <a:p>
            <a:endParaRPr lang="en-US" smtClean="0"/>
          </a:p>
        </p:txBody>
      </p:sp>
      <p:pic>
        <p:nvPicPr>
          <p:cNvPr id="72708" name="Picture 4"/>
          <p:cNvPicPr>
            <a:picLocks noChangeAspect="1" noChangeArrowheads="1"/>
          </p:cNvPicPr>
          <p:nvPr/>
        </p:nvPicPr>
        <p:blipFill>
          <a:blip r:embed="rId3" cstate="print"/>
          <a:srcRect/>
          <a:stretch>
            <a:fillRect/>
          </a:stretch>
        </p:blipFill>
        <p:spPr bwMode="auto">
          <a:xfrm>
            <a:off x="3657600" y="1524000"/>
            <a:ext cx="4067175" cy="3838575"/>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mtClean="0"/>
              <a:t>Default Rates and Credit Spreads</a:t>
            </a:r>
          </a:p>
        </p:txBody>
      </p:sp>
      <p:pic>
        <p:nvPicPr>
          <p:cNvPr id="73731" name="Picture 3"/>
          <p:cNvPicPr>
            <a:picLocks noGrp="1" noChangeAspect="1" noChangeArrowheads="1"/>
          </p:cNvPicPr>
          <p:nvPr>
            <p:ph type="body" idx="1"/>
          </p:nvPr>
        </p:nvPicPr>
        <p:blipFill>
          <a:blip r:embed="rId2" cstate="print"/>
          <a:srcRect/>
          <a:stretch>
            <a:fillRect/>
          </a:stretch>
        </p:blipFill>
        <p:spPr/>
      </p:pic>
    </p:spTree>
  </p:cSld>
  <p:clrMapOvr>
    <a:masterClrMapping/>
  </p:clrMapOvr>
  <p:transition>
    <p:zoom/>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p:cNvPicPr>
            <a:picLocks noGrp="1" noChangeAspect="1" noChangeArrowheads="1"/>
          </p:cNvPicPr>
          <p:nvPr>
            <p:ph type="body" idx="1"/>
          </p:nvPr>
        </p:nvPicPr>
        <p:blipFill>
          <a:blip r:embed="rId2" cstate="print"/>
          <a:srcRect/>
          <a:stretch>
            <a:fillRect/>
          </a:stretch>
        </p:blipFill>
        <p:spPr>
          <a:xfrm>
            <a:off x="838200" y="2089150"/>
            <a:ext cx="7010400" cy="4083050"/>
          </a:xfrm>
        </p:spPr>
      </p:pic>
      <p:sp>
        <p:nvSpPr>
          <p:cNvPr id="74755" name="Line 3"/>
          <p:cNvSpPr>
            <a:spLocks noChangeShapeType="1"/>
          </p:cNvSpPr>
          <p:nvPr/>
        </p:nvSpPr>
        <p:spPr bwMode="auto">
          <a:xfrm flipV="1">
            <a:off x="4876800" y="3048000"/>
            <a:ext cx="1447800" cy="1371600"/>
          </a:xfrm>
          <a:prstGeom prst="line">
            <a:avLst/>
          </a:prstGeom>
          <a:noFill/>
          <a:ln w="12700">
            <a:solidFill>
              <a:schemeClr val="tx1"/>
            </a:solidFill>
            <a:round/>
            <a:headEnd type="none" w="sm" len="sm"/>
            <a:tailEnd type="triangle" w="sm" len="sm"/>
          </a:ln>
        </p:spPr>
        <p:txBody>
          <a:bodyPr/>
          <a:lstStyle/>
          <a:p>
            <a:endParaRPr lang="en-US"/>
          </a:p>
        </p:txBody>
      </p:sp>
      <p:sp>
        <p:nvSpPr>
          <p:cNvPr id="74756" name="Text Box 4"/>
          <p:cNvSpPr txBox="1">
            <a:spLocks noChangeArrowheads="1"/>
          </p:cNvSpPr>
          <p:nvPr/>
        </p:nvSpPr>
        <p:spPr bwMode="auto">
          <a:xfrm>
            <a:off x="4191000" y="2819400"/>
            <a:ext cx="1600200" cy="274638"/>
          </a:xfrm>
          <a:prstGeom prst="rect">
            <a:avLst/>
          </a:prstGeom>
          <a:solidFill>
            <a:srgbClr val="FFFF00"/>
          </a:solidFill>
          <a:ln w="12700">
            <a:noFill/>
            <a:miter lim="800000"/>
            <a:headEnd type="none" w="sm" len="sm"/>
            <a:tailEnd type="none" w="sm" len="sm"/>
          </a:ln>
        </p:spPr>
        <p:txBody>
          <a:bodyPr>
            <a:spAutoFit/>
          </a:bodyPr>
          <a:lstStyle/>
          <a:p>
            <a:pPr>
              <a:spcBef>
                <a:spcPct val="50000"/>
              </a:spcBef>
            </a:pPr>
            <a:r>
              <a:rPr lang="en-US"/>
              <a:t>Increase of 5%</a:t>
            </a:r>
          </a:p>
        </p:txBody>
      </p:sp>
      <p:pic>
        <p:nvPicPr>
          <p:cNvPr id="74757" name="Picture 5"/>
          <p:cNvPicPr>
            <a:picLocks noChangeAspect="1" noChangeArrowheads="1"/>
          </p:cNvPicPr>
          <p:nvPr/>
        </p:nvPicPr>
        <p:blipFill>
          <a:blip r:embed="rId3" cstate="print"/>
          <a:srcRect/>
          <a:stretch>
            <a:fillRect/>
          </a:stretch>
        </p:blipFill>
        <p:spPr bwMode="auto">
          <a:xfrm>
            <a:off x="5457825" y="381000"/>
            <a:ext cx="3686175" cy="2257425"/>
          </a:xfrm>
          <a:prstGeom prst="rect">
            <a:avLst/>
          </a:prstGeom>
          <a:noFill/>
          <a:ln w="12700">
            <a:noFill/>
            <a:miter lim="800000"/>
            <a:headEnd type="none" w="sm" len="sm"/>
            <a:tailEnd type="none" w="sm" len="sm"/>
          </a:ln>
        </p:spPr>
      </p:pic>
      <p:sp>
        <p:nvSpPr>
          <p:cNvPr id="74758" name="Line 6"/>
          <p:cNvSpPr>
            <a:spLocks noChangeShapeType="1"/>
          </p:cNvSpPr>
          <p:nvPr/>
        </p:nvSpPr>
        <p:spPr bwMode="auto">
          <a:xfrm flipV="1">
            <a:off x="6858000" y="1524000"/>
            <a:ext cx="1219200" cy="2895600"/>
          </a:xfrm>
          <a:prstGeom prst="line">
            <a:avLst/>
          </a:prstGeom>
          <a:noFill/>
          <a:ln w="12700">
            <a:solidFill>
              <a:schemeClr val="tx1"/>
            </a:solidFill>
            <a:round/>
            <a:headEnd type="none" w="sm" len="sm"/>
            <a:tailEnd type="triangle" w="sm" len="sm"/>
          </a:ln>
        </p:spPr>
        <p:txBody>
          <a:bodyPr/>
          <a:lstStyle/>
          <a:p>
            <a:endParaRPr lang="en-US"/>
          </a:p>
        </p:txBody>
      </p:sp>
      <p:sp>
        <p:nvSpPr>
          <p:cNvPr id="74759" name="Text Box 7"/>
          <p:cNvSpPr txBox="1">
            <a:spLocks noChangeArrowheads="1"/>
          </p:cNvSpPr>
          <p:nvPr/>
        </p:nvSpPr>
        <p:spPr bwMode="auto">
          <a:xfrm>
            <a:off x="7620000" y="2895600"/>
            <a:ext cx="1219200" cy="274638"/>
          </a:xfrm>
          <a:prstGeom prst="rect">
            <a:avLst/>
          </a:prstGeom>
          <a:solidFill>
            <a:srgbClr val="FFFF00"/>
          </a:solidFill>
          <a:ln w="12700">
            <a:noFill/>
            <a:miter lim="800000"/>
            <a:headEnd type="none" w="sm" len="sm"/>
            <a:tailEnd type="none" w="sm" len="sm"/>
          </a:ln>
        </p:spPr>
        <p:txBody>
          <a:bodyPr>
            <a:spAutoFit/>
          </a:bodyPr>
          <a:lstStyle/>
          <a:p>
            <a:pPr>
              <a:spcBef>
                <a:spcPct val="50000"/>
              </a:spcBef>
            </a:pPr>
            <a:r>
              <a:rPr lang="en-US"/>
              <a:t>Credit Crisis</a:t>
            </a:r>
          </a:p>
        </p:txBody>
      </p:sp>
      <p:pic>
        <p:nvPicPr>
          <p:cNvPr id="74760" name="Picture 8"/>
          <p:cNvPicPr>
            <a:picLocks noChangeAspect="1" noChangeArrowheads="1"/>
          </p:cNvPicPr>
          <p:nvPr/>
        </p:nvPicPr>
        <p:blipFill>
          <a:blip r:embed="rId4" cstate="print"/>
          <a:srcRect/>
          <a:stretch>
            <a:fillRect/>
          </a:stretch>
        </p:blipFill>
        <p:spPr bwMode="auto">
          <a:xfrm>
            <a:off x="228600" y="304800"/>
            <a:ext cx="3657600" cy="2428875"/>
          </a:xfrm>
          <a:prstGeom prst="rect">
            <a:avLst/>
          </a:prstGeom>
          <a:noFill/>
          <a:ln w="12700">
            <a:noFill/>
            <a:miter lim="800000"/>
            <a:headEnd type="none" w="sm" len="sm"/>
            <a:tailEnd type="none" w="sm" len="sm"/>
          </a:ln>
        </p:spPr>
      </p:pic>
      <p:sp>
        <p:nvSpPr>
          <p:cNvPr id="74761" name="Rectangle 9"/>
          <p:cNvSpPr>
            <a:spLocks noGrp="1" noChangeArrowheads="1"/>
          </p:cNvSpPr>
          <p:nvPr>
            <p:ph type="title"/>
          </p:nvPr>
        </p:nvSpPr>
        <p:spPr/>
        <p:txBody>
          <a:bodyPr/>
          <a:lstStyle/>
          <a:p>
            <a:pPr algn="ctr"/>
            <a:r>
              <a:rPr lang="en-US" smtClean="0"/>
              <a:t>Credit Spreads</a:t>
            </a:r>
          </a:p>
        </p:txBody>
      </p:sp>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z="1800" smtClean="0"/>
              <a:t>Income Statement</a:t>
            </a:r>
          </a:p>
        </p:txBody>
      </p:sp>
      <p:sp>
        <p:nvSpPr>
          <p:cNvPr id="11267" name="Rectangle 3"/>
          <p:cNvSpPr>
            <a:spLocks noGrp="1" noChangeArrowheads="1"/>
          </p:cNvSpPr>
          <p:nvPr>
            <p:ph type="body" idx="1"/>
          </p:nvPr>
        </p:nvSpPr>
        <p:spPr/>
        <p:txBody>
          <a:bodyPr/>
          <a:lstStyle/>
          <a:p>
            <a:pPr>
              <a:lnSpc>
                <a:spcPct val="80000"/>
              </a:lnSpc>
            </a:pPr>
            <a:r>
              <a:rPr lang="en-US" sz="1600" smtClean="0"/>
              <a:t>Review trends in EBITDA, EBIT, EBT and Net Income and explain what is happening to the company</a:t>
            </a:r>
          </a:p>
          <a:p>
            <a:pPr>
              <a:lnSpc>
                <a:spcPct val="80000"/>
              </a:lnSpc>
            </a:pPr>
            <a:r>
              <a:rPr lang="en-US" sz="1600" smtClean="0"/>
              <a:t>EBITDA includes operating earnings and other income, but it does not include foreign exchange gains or losses, minority interest, extraordinary income or interest income.</a:t>
            </a:r>
          </a:p>
          <a:p>
            <a:pPr lvl="1">
              <a:lnSpc>
                <a:spcPct val="80000"/>
              </a:lnSpc>
            </a:pPr>
            <a:r>
              <a:rPr lang="en-US" sz="1600" smtClean="0"/>
              <a:t>EBITDA is a rough proxy for free cash flow</a:t>
            </a:r>
          </a:p>
          <a:p>
            <a:pPr lvl="1">
              <a:lnSpc>
                <a:spcPct val="80000"/>
              </a:lnSpc>
            </a:pPr>
            <a:r>
              <a:rPr lang="en-US" sz="1600" smtClean="0"/>
              <a:t>EBITDA is not generally shown on Income Statement</a:t>
            </a:r>
          </a:p>
          <a:p>
            <a:pPr lvl="1">
              <a:lnSpc>
                <a:spcPct val="80000"/>
              </a:lnSpc>
            </a:pPr>
            <a:r>
              <a:rPr lang="en-US" sz="1600" smtClean="0"/>
              <a:t>Potential Adjustments for items such as exploration expense</a:t>
            </a:r>
          </a:p>
          <a:p>
            <a:pPr lvl="1">
              <a:lnSpc>
                <a:spcPct val="80000"/>
              </a:lnSpc>
            </a:pPr>
            <a:r>
              <a:rPr lang="en-US" sz="1600" smtClean="0"/>
              <a:t>Compare EBIT to Net Assets and Net Capital</a:t>
            </a:r>
          </a:p>
          <a:p>
            <a:pPr>
              <a:lnSpc>
                <a:spcPct val="80000"/>
              </a:lnSpc>
            </a:pPr>
            <a:r>
              <a:rPr lang="en-US" sz="1600" smtClean="0"/>
              <a:t>Ratio of EBITDA to Revenues should be shown for historic and projected periods</a:t>
            </a:r>
          </a:p>
          <a:p>
            <a:pPr>
              <a:lnSpc>
                <a:spcPct val="80000"/>
              </a:lnSpc>
            </a:pPr>
            <a:r>
              <a:rPr lang="en-US" sz="1600" smtClean="0"/>
              <a:t>EBITDA is related to un-levered cash flow while Net Income and EPS are after leverage</a:t>
            </a:r>
          </a:p>
          <a:p>
            <a:pPr>
              <a:lnSpc>
                <a:spcPct val="80000"/>
              </a:lnSpc>
            </a:pPr>
            <a:r>
              <a:rPr lang="en-US" sz="1600" smtClean="0"/>
              <a:t>NOPLAT is computed by EBIT less adjusted taxes, where taxes are computed through adjusting income taxes.</a:t>
            </a:r>
          </a:p>
        </p:txBody>
      </p:sp>
    </p:spTree>
  </p:cSld>
  <p:clrMapOvr>
    <a:masterClrMapping/>
  </p:clrMapOvr>
  <p:transition>
    <p:zoom/>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2"/>
          <p:cNvSpPr txBox="1">
            <a:spLocks noChangeArrowheads="1"/>
          </p:cNvSpPr>
          <p:nvPr/>
        </p:nvSpPr>
        <p:spPr bwMode="auto">
          <a:xfrm>
            <a:off x="246063" y="1590675"/>
            <a:ext cx="7950200" cy="357188"/>
          </a:xfrm>
          <a:prstGeom prst="rect">
            <a:avLst/>
          </a:prstGeom>
          <a:noFill/>
          <a:ln w="12700">
            <a:noFill/>
            <a:miter lim="800000"/>
            <a:headEnd/>
            <a:tailEnd/>
          </a:ln>
        </p:spPr>
        <p:txBody>
          <a:bodyPr lIns="207797" tIns="41559" rIns="207797" bIns="41559" anchor="ctr">
            <a:spAutoFit/>
          </a:bodyPr>
          <a:lstStyle/>
          <a:p>
            <a:pPr algn="l" defTabSz="831850">
              <a:lnSpc>
                <a:spcPct val="90000"/>
              </a:lnSpc>
              <a:spcBef>
                <a:spcPct val="25000"/>
              </a:spcBef>
            </a:pPr>
            <a:r>
              <a:rPr lang="en-US" sz="2000"/>
              <a:t>Defaults versus Long-term Average</a:t>
            </a:r>
          </a:p>
        </p:txBody>
      </p:sp>
      <p:sp>
        <p:nvSpPr>
          <p:cNvPr id="75779" name="Rectangle 3"/>
          <p:cNvSpPr>
            <a:spLocks noChangeArrowheads="1"/>
          </p:cNvSpPr>
          <p:nvPr/>
        </p:nvSpPr>
        <p:spPr bwMode="auto">
          <a:xfrm>
            <a:off x="762000" y="2895600"/>
            <a:ext cx="7623175" cy="2830513"/>
          </a:xfrm>
          <a:prstGeom prst="rect">
            <a:avLst/>
          </a:prstGeom>
          <a:solidFill>
            <a:srgbClr val="FFFFFF"/>
          </a:solidFill>
          <a:ln w="9525">
            <a:noFill/>
            <a:miter lim="800000"/>
            <a:headEnd/>
            <a:tailEnd/>
          </a:ln>
        </p:spPr>
        <p:txBody>
          <a:bodyPr/>
          <a:lstStyle/>
          <a:p>
            <a:endParaRPr lang="en-US"/>
          </a:p>
        </p:txBody>
      </p:sp>
      <p:sp>
        <p:nvSpPr>
          <p:cNvPr id="75780" name="Rectangle 4"/>
          <p:cNvSpPr>
            <a:spLocks noChangeArrowheads="1"/>
          </p:cNvSpPr>
          <p:nvPr/>
        </p:nvSpPr>
        <p:spPr bwMode="auto">
          <a:xfrm>
            <a:off x="884238" y="2867025"/>
            <a:ext cx="7623175" cy="2830513"/>
          </a:xfrm>
          <a:prstGeom prst="rect">
            <a:avLst/>
          </a:prstGeom>
          <a:noFill/>
          <a:ln w="0">
            <a:solidFill>
              <a:srgbClr val="000000"/>
            </a:solidFill>
            <a:miter lim="800000"/>
            <a:headEnd/>
            <a:tailEnd/>
          </a:ln>
        </p:spPr>
        <p:txBody>
          <a:bodyPr/>
          <a:lstStyle/>
          <a:p>
            <a:endParaRPr lang="en-US"/>
          </a:p>
        </p:txBody>
      </p:sp>
      <p:sp>
        <p:nvSpPr>
          <p:cNvPr id="75781" name="Rectangle 5"/>
          <p:cNvSpPr>
            <a:spLocks noChangeArrowheads="1"/>
          </p:cNvSpPr>
          <p:nvPr/>
        </p:nvSpPr>
        <p:spPr bwMode="auto">
          <a:xfrm>
            <a:off x="969963" y="4230688"/>
            <a:ext cx="123825" cy="1466850"/>
          </a:xfrm>
          <a:prstGeom prst="rect">
            <a:avLst/>
          </a:prstGeom>
          <a:solidFill>
            <a:srgbClr val="9999FF"/>
          </a:solidFill>
          <a:ln w="11113">
            <a:solidFill>
              <a:srgbClr val="000000"/>
            </a:solidFill>
            <a:miter lim="800000"/>
            <a:headEnd/>
            <a:tailEnd/>
          </a:ln>
        </p:spPr>
        <p:txBody>
          <a:bodyPr/>
          <a:lstStyle/>
          <a:p>
            <a:endParaRPr lang="en-US"/>
          </a:p>
        </p:txBody>
      </p:sp>
      <p:sp>
        <p:nvSpPr>
          <p:cNvPr id="75782" name="Rectangle 6"/>
          <p:cNvSpPr>
            <a:spLocks noChangeArrowheads="1"/>
          </p:cNvSpPr>
          <p:nvPr/>
        </p:nvSpPr>
        <p:spPr bwMode="auto">
          <a:xfrm>
            <a:off x="1265238" y="4114800"/>
            <a:ext cx="122237" cy="1582738"/>
          </a:xfrm>
          <a:prstGeom prst="rect">
            <a:avLst/>
          </a:prstGeom>
          <a:solidFill>
            <a:srgbClr val="9999FF"/>
          </a:solidFill>
          <a:ln w="11113">
            <a:solidFill>
              <a:srgbClr val="000000"/>
            </a:solidFill>
            <a:miter lim="800000"/>
            <a:headEnd/>
            <a:tailEnd/>
          </a:ln>
        </p:spPr>
        <p:txBody>
          <a:bodyPr/>
          <a:lstStyle/>
          <a:p>
            <a:endParaRPr lang="en-US"/>
          </a:p>
        </p:txBody>
      </p:sp>
      <p:sp>
        <p:nvSpPr>
          <p:cNvPr id="75783" name="Rectangle 7"/>
          <p:cNvSpPr>
            <a:spLocks noChangeArrowheads="1"/>
          </p:cNvSpPr>
          <p:nvPr/>
        </p:nvSpPr>
        <p:spPr bwMode="auto">
          <a:xfrm>
            <a:off x="1558925" y="4022725"/>
            <a:ext cx="122238" cy="1674813"/>
          </a:xfrm>
          <a:prstGeom prst="rect">
            <a:avLst/>
          </a:prstGeom>
          <a:solidFill>
            <a:srgbClr val="9999FF"/>
          </a:solidFill>
          <a:ln w="11113">
            <a:solidFill>
              <a:srgbClr val="000000"/>
            </a:solidFill>
            <a:miter lim="800000"/>
            <a:headEnd/>
            <a:tailEnd/>
          </a:ln>
        </p:spPr>
        <p:txBody>
          <a:bodyPr/>
          <a:lstStyle/>
          <a:p>
            <a:endParaRPr lang="en-US"/>
          </a:p>
        </p:txBody>
      </p:sp>
      <p:sp>
        <p:nvSpPr>
          <p:cNvPr id="75784" name="Rectangle 8"/>
          <p:cNvSpPr>
            <a:spLocks noChangeArrowheads="1"/>
          </p:cNvSpPr>
          <p:nvPr/>
        </p:nvSpPr>
        <p:spPr bwMode="auto">
          <a:xfrm>
            <a:off x="1852613" y="3883025"/>
            <a:ext cx="122237" cy="1814513"/>
          </a:xfrm>
          <a:prstGeom prst="rect">
            <a:avLst/>
          </a:prstGeom>
          <a:solidFill>
            <a:srgbClr val="9999FF"/>
          </a:solidFill>
          <a:ln w="11113">
            <a:solidFill>
              <a:srgbClr val="000000"/>
            </a:solidFill>
            <a:miter lim="800000"/>
            <a:headEnd/>
            <a:tailEnd/>
          </a:ln>
        </p:spPr>
        <p:txBody>
          <a:bodyPr/>
          <a:lstStyle/>
          <a:p>
            <a:endParaRPr lang="en-US"/>
          </a:p>
        </p:txBody>
      </p:sp>
      <p:sp>
        <p:nvSpPr>
          <p:cNvPr id="75785" name="Rectangle 9"/>
          <p:cNvSpPr>
            <a:spLocks noChangeArrowheads="1"/>
          </p:cNvSpPr>
          <p:nvPr/>
        </p:nvSpPr>
        <p:spPr bwMode="auto">
          <a:xfrm>
            <a:off x="2146300" y="3883025"/>
            <a:ext cx="123825" cy="1814513"/>
          </a:xfrm>
          <a:prstGeom prst="rect">
            <a:avLst/>
          </a:prstGeom>
          <a:solidFill>
            <a:srgbClr val="9999FF"/>
          </a:solidFill>
          <a:ln w="11113">
            <a:solidFill>
              <a:srgbClr val="000000"/>
            </a:solidFill>
            <a:miter lim="800000"/>
            <a:headEnd/>
            <a:tailEnd/>
          </a:ln>
        </p:spPr>
        <p:txBody>
          <a:bodyPr/>
          <a:lstStyle/>
          <a:p>
            <a:endParaRPr lang="en-US"/>
          </a:p>
        </p:txBody>
      </p:sp>
      <p:sp>
        <p:nvSpPr>
          <p:cNvPr id="75786" name="Rectangle 10"/>
          <p:cNvSpPr>
            <a:spLocks noChangeArrowheads="1"/>
          </p:cNvSpPr>
          <p:nvPr/>
        </p:nvSpPr>
        <p:spPr bwMode="auto">
          <a:xfrm>
            <a:off x="2441575" y="3836988"/>
            <a:ext cx="122238" cy="1860550"/>
          </a:xfrm>
          <a:prstGeom prst="rect">
            <a:avLst/>
          </a:prstGeom>
          <a:solidFill>
            <a:srgbClr val="9999FF"/>
          </a:solidFill>
          <a:ln w="11113">
            <a:solidFill>
              <a:srgbClr val="000000"/>
            </a:solidFill>
            <a:miter lim="800000"/>
            <a:headEnd/>
            <a:tailEnd/>
          </a:ln>
        </p:spPr>
        <p:txBody>
          <a:bodyPr/>
          <a:lstStyle/>
          <a:p>
            <a:endParaRPr lang="en-US"/>
          </a:p>
        </p:txBody>
      </p:sp>
      <p:sp>
        <p:nvSpPr>
          <p:cNvPr id="75787" name="Rectangle 11"/>
          <p:cNvSpPr>
            <a:spLocks noChangeArrowheads="1"/>
          </p:cNvSpPr>
          <p:nvPr/>
        </p:nvSpPr>
        <p:spPr bwMode="auto">
          <a:xfrm>
            <a:off x="2735263" y="3687763"/>
            <a:ext cx="111125" cy="2009775"/>
          </a:xfrm>
          <a:prstGeom prst="rect">
            <a:avLst/>
          </a:prstGeom>
          <a:solidFill>
            <a:srgbClr val="9999FF"/>
          </a:solidFill>
          <a:ln w="11113">
            <a:solidFill>
              <a:srgbClr val="000000"/>
            </a:solidFill>
            <a:miter lim="800000"/>
            <a:headEnd/>
            <a:tailEnd/>
          </a:ln>
        </p:spPr>
        <p:txBody>
          <a:bodyPr/>
          <a:lstStyle/>
          <a:p>
            <a:endParaRPr lang="en-US"/>
          </a:p>
        </p:txBody>
      </p:sp>
      <p:sp>
        <p:nvSpPr>
          <p:cNvPr id="75788" name="Rectangle 12"/>
          <p:cNvSpPr>
            <a:spLocks noChangeArrowheads="1"/>
          </p:cNvSpPr>
          <p:nvPr/>
        </p:nvSpPr>
        <p:spPr bwMode="auto">
          <a:xfrm>
            <a:off x="3017838" y="3617913"/>
            <a:ext cx="122237" cy="2079625"/>
          </a:xfrm>
          <a:prstGeom prst="rect">
            <a:avLst/>
          </a:prstGeom>
          <a:solidFill>
            <a:srgbClr val="9999FF"/>
          </a:solidFill>
          <a:ln w="11113">
            <a:solidFill>
              <a:srgbClr val="000000"/>
            </a:solidFill>
            <a:miter lim="800000"/>
            <a:headEnd/>
            <a:tailEnd/>
          </a:ln>
        </p:spPr>
        <p:txBody>
          <a:bodyPr/>
          <a:lstStyle/>
          <a:p>
            <a:endParaRPr lang="en-US"/>
          </a:p>
        </p:txBody>
      </p:sp>
      <p:sp>
        <p:nvSpPr>
          <p:cNvPr id="75789" name="Rectangle 13"/>
          <p:cNvSpPr>
            <a:spLocks noChangeArrowheads="1"/>
          </p:cNvSpPr>
          <p:nvPr/>
        </p:nvSpPr>
        <p:spPr bwMode="auto">
          <a:xfrm>
            <a:off x="3311525" y="3571875"/>
            <a:ext cx="122238" cy="2125663"/>
          </a:xfrm>
          <a:prstGeom prst="rect">
            <a:avLst/>
          </a:prstGeom>
          <a:solidFill>
            <a:srgbClr val="9999FF"/>
          </a:solidFill>
          <a:ln w="11113">
            <a:solidFill>
              <a:srgbClr val="000000"/>
            </a:solidFill>
            <a:miter lim="800000"/>
            <a:headEnd/>
            <a:tailEnd/>
          </a:ln>
        </p:spPr>
        <p:txBody>
          <a:bodyPr/>
          <a:lstStyle/>
          <a:p>
            <a:endParaRPr lang="en-US"/>
          </a:p>
        </p:txBody>
      </p:sp>
      <p:sp>
        <p:nvSpPr>
          <p:cNvPr id="75790" name="Rectangle 14"/>
          <p:cNvSpPr>
            <a:spLocks noChangeArrowheads="1"/>
          </p:cNvSpPr>
          <p:nvPr/>
        </p:nvSpPr>
        <p:spPr bwMode="auto">
          <a:xfrm>
            <a:off x="3605213" y="3432175"/>
            <a:ext cx="122237" cy="2265363"/>
          </a:xfrm>
          <a:prstGeom prst="rect">
            <a:avLst/>
          </a:prstGeom>
          <a:solidFill>
            <a:srgbClr val="9999FF"/>
          </a:solidFill>
          <a:ln w="11113">
            <a:solidFill>
              <a:srgbClr val="000000"/>
            </a:solidFill>
            <a:miter lim="800000"/>
            <a:headEnd/>
            <a:tailEnd/>
          </a:ln>
        </p:spPr>
        <p:txBody>
          <a:bodyPr/>
          <a:lstStyle/>
          <a:p>
            <a:endParaRPr lang="en-US"/>
          </a:p>
        </p:txBody>
      </p:sp>
      <p:sp>
        <p:nvSpPr>
          <p:cNvPr id="75791" name="Rectangle 15"/>
          <p:cNvSpPr>
            <a:spLocks noChangeArrowheads="1"/>
          </p:cNvSpPr>
          <p:nvPr/>
        </p:nvSpPr>
        <p:spPr bwMode="auto">
          <a:xfrm>
            <a:off x="3898900" y="3386138"/>
            <a:ext cx="123825" cy="2311400"/>
          </a:xfrm>
          <a:prstGeom prst="rect">
            <a:avLst/>
          </a:prstGeom>
          <a:solidFill>
            <a:srgbClr val="9999FF"/>
          </a:solidFill>
          <a:ln w="11113">
            <a:solidFill>
              <a:srgbClr val="000000"/>
            </a:solidFill>
            <a:miter lim="800000"/>
            <a:headEnd/>
            <a:tailEnd/>
          </a:ln>
        </p:spPr>
        <p:txBody>
          <a:bodyPr/>
          <a:lstStyle/>
          <a:p>
            <a:endParaRPr lang="en-US"/>
          </a:p>
        </p:txBody>
      </p:sp>
      <p:sp>
        <p:nvSpPr>
          <p:cNvPr id="75792" name="Rectangle 16"/>
          <p:cNvSpPr>
            <a:spLocks noChangeArrowheads="1"/>
          </p:cNvSpPr>
          <p:nvPr/>
        </p:nvSpPr>
        <p:spPr bwMode="auto">
          <a:xfrm>
            <a:off x="4194175" y="3224213"/>
            <a:ext cx="122238" cy="2473325"/>
          </a:xfrm>
          <a:prstGeom prst="rect">
            <a:avLst/>
          </a:prstGeom>
          <a:solidFill>
            <a:srgbClr val="9999FF"/>
          </a:solidFill>
          <a:ln w="11113">
            <a:solidFill>
              <a:srgbClr val="000000"/>
            </a:solidFill>
            <a:miter lim="800000"/>
            <a:headEnd/>
            <a:tailEnd/>
          </a:ln>
        </p:spPr>
        <p:txBody>
          <a:bodyPr/>
          <a:lstStyle/>
          <a:p>
            <a:endParaRPr lang="en-US"/>
          </a:p>
        </p:txBody>
      </p:sp>
      <p:sp>
        <p:nvSpPr>
          <p:cNvPr id="75793" name="Rectangle 17"/>
          <p:cNvSpPr>
            <a:spLocks noChangeArrowheads="1"/>
          </p:cNvSpPr>
          <p:nvPr/>
        </p:nvSpPr>
        <p:spPr bwMode="auto">
          <a:xfrm>
            <a:off x="4487863" y="3178175"/>
            <a:ext cx="122237" cy="2519363"/>
          </a:xfrm>
          <a:prstGeom prst="rect">
            <a:avLst/>
          </a:prstGeom>
          <a:solidFill>
            <a:srgbClr val="9999FF"/>
          </a:solidFill>
          <a:ln w="11113">
            <a:solidFill>
              <a:srgbClr val="000000"/>
            </a:solidFill>
            <a:miter lim="800000"/>
            <a:headEnd/>
            <a:tailEnd/>
          </a:ln>
        </p:spPr>
        <p:txBody>
          <a:bodyPr/>
          <a:lstStyle/>
          <a:p>
            <a:endParaRPr lang="en-US"/>
          </a:p>
        </p:txBody>
      </p:sp>
      <p:sp>
        <p:nvSpPr>
          <p:cNvPr id="75794" name="Rectangle 18"/>
          <p:cNvSpPr>
            <a:spLocks noChangeArrowheads="1"/>
          </p:cNvSpPr>
          <p:nvPr/>
        </p:nvSpPr>
        <p:spPr bwMode="auto">
          <a:xfrm>
            <a:off x="4781550" y="3224213"/>
            <a:ext cx="123825" cy="2473325"/>
          </a:xfrm>
          <a:prstGeom prst="rect">
            <a:avLst/>
          </a:prstGeom>
          <a:solidFill>
            <a:srgbClr val="9999FF"/>
          </a:solidFill>
          <a:ln w="11113">
            <a:solidFill>
              <a:srgbClr val="000000"/>
            </a:solidFill>
            <a:miter lim="800000"/>
            <a:headEnd/>
            <a:tailEnd/>
          </a:ln>
        </p:spPr>
        <p:txBody>
          <a:bodyPr/>
          <a:lstStyle/>
          <a:p>
            <a:endParaRPr lang="en-US"/>
          </a:p>
        </p:txBody>
      </p:sp>
      <p:sp>
        <p:nvSpPr>
          <p:cNvPr id="75795" name="Rectangle 19"/>
          <p:cNvSpPr>
            <a:spLocks noChangeArrowheads="1"/>
          </p:cNvSpPr>
          <p:nvPr/>
        </p:nvSpPr>
        <p:spPr bwMode="auto">
          <a:xfrm>
            <a:off x="5076825" y="3271838"/>
            <a:ext cx="122238" cy="2425700"/>
          </a:xfrm>
          <a:prstGeom prst="rect">
            <a:avLst/>
          </a:prstGeom>
          <a:solidFill>
            <a:srgbClr val="9999FF"/>
          </a:solidFill>
          <a:ln w="11113">
            <a:solidFill>
              <a:srgbClr val="000000"/>
            </a:solidFill>
            <a:miter lim="800000"/>
            <a:headEnd/>
            <a:tailEnd/>
          </a:ln>
        </p:spPr>
        <p:txBody>
          <a:bodyPr/>
          <a:lstStyle/>
          <a:p>
            <a:endParaRPr lang="en-US"/>
          </a:p>
        </p:txBody>
      </p:sp>
      <p:sp>
        <p:nvSpPr>
          <p:cNvPr id="75796" name="Rectangle 20"/>
          <p:cNvSpPr>
            <a:spLocks noChangeArrowheads="1"/>
          </p:cNvSpPr>
          <p:nvPr/>
        </p:nvSpPr>
        <p:spPr bwMode="auto">
          <a:xfrm>
            <a:off x="5370513" y="3271838"/>
            <a:ext cx="122237" cy="2425700"/>
          </a:xfrm>
          <a:prstGeom prst="rect">
            <a:avLst/>
          </a:prstGeom>
          <a:solidFill>
            <a:srgbClr val="9999FF"/>
          </a:solidFill>
          <a:ln w="11113">
            <a:solidFill>
              <a:srgbClr val="000000"/>
            </a:solidFill>
            <a:miter lim="800000"/>
            <a:headEnd/>
            <a:tailEnd/>
          </a:ln>
        </p:spPr>
        <p:txBody>
          <a:bodyPr/>
          <a:lstStyle/>
          <a:p>
            <a:endParaRPr lang="en-US"/>
          </a:p>
        </p:txBody>
      </p:sp>
      <p:sp>
        <p:nvSpPr>
          <p:cNvPr id="75797" name="Rectangle 21"/>
          <p:cNvSpPr>
            <a:spLocks noChangeArrowheads="1"/>
          </p:cNvSpPr>
          <p:nvPr/>
        </p:nvSpPr>
        <p:spPr bwMode="auto">
          <a:xfrm>
            <a:off x="5664200" y="3224213"/>
            <a:ext cx="122238" cy="2473325"/>
          </a:xfrm>
          <a:prstGeom prst="rect">
            <a:avLst/>
          </a:prstGeom>
          <a:solidFill>
            <a:srgbClr val="9999FF"/>
          </a:solidFill>
          <a:ln w="11113">
            <a:solidFill>
              <a:srgbClr val="000000"/>
            </a:solidFill>
            <a:miter lim="800000"/>
            <a:headEnd/>
            <a:tailEnd/>
          </a:ln>
        </p:spPr>
        <p:txBody>
          <a:bodyPr/>
          <a:lstStyle/>
          <a:p>
            <a:endParaRPr lang="en-US"/>
          </a:p>
        </p:txBody>
      </p:sp>
      <p:sp>
        <p:nvSpPr>
          <p:cNvPr id="75798" name="Rectangle 22"/>
          <p:cNvSpPr>
            <a:spLocks noChangeArrowheads="1"/>
          </p:cNvSpPr>
          <p:nvPr/>
        </p:nvSpPr>
        <p:spPr bwMode="auto">
          <a:xfrm>
            <a:off x="5957888" y="3271838"/>
            <a:ext cx="123825" cy="2425700"/>
          </a:xfrm>
          <a:prstGeom prst="rect">
            <a:avLst/>
          </a:prstGeom>
          <a:solidFill>
            <a:srgbClr val="9999FF"/>
          </a:solidFill>
          <a:ln w="11113">
            <a:solidFill>
              <a:srgbClr val="000000"/>
            </a:solidFill>
            <a:miter lim="800000"/>
            <a:headEnd/>
            <a:tailEnd/>
          </a:ln>
        </p:spPr>
        <p:txBody>
          <a:bodyPr/>
          <a:lstStyle/>
          <a:p>
            <a:endParaRPr lang="en-US"/>
          </a:p>
        </p:txBody>
      </p:sp>
      <p:sp>
        <p:nvSpPr>
          <p:cNvPr id="75799" name="Rectangle 23"/>
          <p:cNvSpPr>
            <a:spLocks noChangeArrowheads="1"/>
          </p:cNvSpPr>
          <p:nvPr/>
        </p:nvSpPr>
        <p:spPr bwMode="auto">
          <a:xfrm>
            <a:off x="6253163" y="3317875"/>
            <a:ext cx="122237" cy="2379663"/>
          </a:xfrm>
          <a:prstGeom prst="rect">
            <a:avLst/>
          </a:prstGeom>
          <a:solidFill>
            <a:srgbClr val="9999FF"/>
          </a:solidFill>
          <a:ln w="11113">
            <a:solidFill>
              <a:srgbClr val="000000"/>
            </a:solidFill>
            <a:miter lim="800000"/>
            <a:headEnd/>
            <a:tailEnd/>
          </a:ln>
        </p:spPr>
        <p:txBody>
          <a:bodyPr/>
          <a:lstStyle/>
          <a:p>
            <a:endParaRPr lang="en-US"/>
          </a:p>
        </p:txBody>
      </p:sp>
      <p:sp>
        <p:nvSpPr>
          <p:cNvPr id="75800" name="Rectangle 24"/>
          <p:cNvSpPr>
            <a:spLocks noChangeArrowheads="1"/>
          </p:cNvSpPr>
          <p:nvPr/>
        </p:nvSpPr>
        <p:spPr bwMode="auto">
          <a:xfrm>
            <a:off x="6546850" y="3340100"/>
            <a:ext cx="111125" cy="2357438"/>
          </a:xfrm>
          <a:prstGeom prst="rect">
            <a:avLst/>
          </a:prstGeom>
          <a:solidFill>
            <a:srgbClr val="9999FF"/>
          </a:solidFill>
          <a:ln w="11113">
            <a:solidFill>
              <a:srgbClr val="000000"/>
            </a:solidFill>
            <a:miter lim="800000"/>
            <a:headEnd/>
            <a:tailEnd/>
          </a:ln>
        </p:spPr>
        <p:txBody>
          <a:bodyPr/>
          <a:lstStyle/>
          <a:p>
            <a:endParaRPr lang="en-US"/>
          </a:p>
        </p:txBody>
      </p:sp>
      <p:sp>
        <p:nvSpPr>
          <p:cNvPr id="75801" name="Rectangle 25"/>
          <p:cNvSpPr>
            <a:spLocks noChangeArrowheads="1"/>
          </p:cNvSpPr>
          <p:nvPr/>
        </p:nvSpPr>
        <p:spPr bwMode="auto">
          <a:xfrm>
            <a:off x="6829425" y="3340100"/>
            <a:ext cx="122238" cy="2357438"/>
          </a:xfrm>
          <a:prstGeom prst="rect">
            <a:avLst/>
          </a:prstGeom>
          <a:solidFill>
            <a:srgbClr val="9999FF"/>
          </a:solidFill>
          <a:ln w="11113">
            <a:solidFill>
              <a:srgbClr val="000000"/>
            </a:solidFill>
            <a:miter lim="800000"/>
            <a:headEnd/>
            <a:tailEnd/>
          </a:ln>
        </p:spPr>
        <p:txBody>
          <a:bodyPr/>
          <a:lstStyle/>
          <a:p>
            <a:endParaRPr lang="en-US"/>
          </a:p>
        </p:txBody>
      </p:sp>
      <p:sp>
        <p:nvSpPr>
          <p:cNvPr id="75802" name="Rectangle 26"/>
          <p:cNvSpPr>
            <a:spLocks noChangeArrowheads="1"/>
          </p:cNvSpPr>
          <p:nvPr/>
        </p:nvSpPr>
        <p:spPr bwMode="auto">
          <a:xfrm>
            <a:off x="7123113" y="3340100"/>
            <a:ext cx="122237" cy="2357438"/>
          </a:xfrm>
          <a:prstGeom prst="rect">
            <a:avLst/>
          </a:prstGeom>
          <a:solidFill>
            <a:srgbClr val="9999FF"/>
          </a:solidFill>
          <a:ln w="11113">
            <a:solidFill>
              <a:srgbClr val="000000"/>
            </a:solidFill>
            <a:miter lim="800000"/>
            <a:headEnd/>
            <a:tailEnd/>
          </a:ln>
        </p:spPr>
        <p:txBody>
          <a:bodyPr/>
          <a:lstStyle/>
          <a:p>
            <a:endParaRPr lang="en-US"/>
          </a:p>
        </p:txBody>
      </p:sp>
      <p:sp>
        <p:nvSpPr>
          <p:cNvPr id="75803" name="Rectangle 27"/>
          <p:cNvSpPr>
            <a:spLocks noChangeArrowheads="1"/>
          </p:cNvSpPr>
          <p:nvPr/>
        </p:nvSpPr>
        <p:spPr bwMode="auto">
          <a:xfrm>
            <a:off x="7416800" y="3340100"/>
            <a:ext cx="122238" cy="2357438"/>
          </a:xfrm>
          <a:prstGeom prst="rect">
            <a:avLst/>
          </a:prstGeom>
          <a:solidFill>
            <a:srgbClr val="9999FF"/>
          </a:solidFill>
          <a:ln w="11113">
            <a:solidFill>
              <a:srgbClr val="000000"/>
            </a:solidFill>
            <a:miter lim="800000"/>
            <a:headEnd/>
            <a:tailEnd/>
          </a:ln>
        </p:spPr>
        <p:txBody>
          <a:bodyPr/>
          <a:lstStyle/>
          <a:p>
            <a:endParaRPr lang="en-US"/>
          </a:p>
        </p:txBody>
      </p:sp>
      <p:sp>
        <p:nvSpPr>
          <p:cNvPr id="75804" name="Rectangle 28"/>
          <p:cNvSpPr>
            <a:spLocks noChangeArrowheads="1"/>
          </p:cNvSpPr>
          <p:nvPr/>
        </p:nvSpPr>
        <p:spPr bwMode="auto">
          <a:xfrm>
            <a:off x="7710488" y="3386138"/>
            <a:ext cx="123825" cy="2311400"/>
          </a:xfrm>
          <a:prstGeom prst="rect">
            <a:avLst/>
          </a:prstGeom>
          <a:solidFill>
            <a:srgbClr val="9999FF"/>
          </a:solidFill>
          <a:ln w="11113">
            <a:solidFill>
              <a:srgbClr val="000000"/>
            </a:solidFill>
            <a:miter lim="800000"/>
            <a:headEnd/>
            <a:tailEnd/>
          </a:ln>
        </p:spPr>
        <p:txBody>
          <a:bodyPr/>
          <a:lstStyle/>
          <a:p>
            <a:endParaRPr lang="en-US"/>
          </a:p>
        </p:txBody>
      </p:sp>
      <p:sp>
        <p:nvSpPr>
          <p:cNvPr id="75805" name="Rectangle 29"/>
          <p:cNvSpPr>
            <a:spLocks noChangeArrowheads="1"/>
          </p:cNvSpPr>
          <p:nvPr/>
        </p:nvSpPr>
        <p:spPr bwMode="auto">
          <a:xfrm>
            <a:off x="8005763" y="3502025"/>
            <a:ext cx="122237" cy="2195513"/>
          </a:xfrm>
          <a:prstGeom prst="rect">
            <a:avLst/>
          </a:prstGeom>
          <a:solidFill>
            <a:srgbClr val="9999FF"/>
          </a:solidFill>
          <a:ln w="11113">
            <a:solidFill>
              <a:srgbClr val="000000"/>
            </a:solidFill>
            <a:miter lim="800000"/>
            <a:headEnd/>
            <a:tailEnd/>
          </a:ln>
        </p:spPr>
        <p:txBody>
          <a:bodyPr/>
          <a:lstStyle/>
          <a:p>
            <a:endParaRPr lang="en-US"/>
          </a:p>
        </p:txBody>
      </p:sp>
      <p:sp>
        <p:nvSpPr>
          <p:cNvPr id="75806" name="Rectangle 30"/>
          <p:cNvSpPr>
            <a:spLocks noChangeArrowheads="1"/>
          </p:cNvSpPr>
          <p:nvPr/>
        </p:nvSpPr>
        <p:spPr bwMode="auto">
          <a:xfrm>
            <a:off x="8299450" y="3617913"/>
            <a:ext cx="122238" cy="2079625"/>
          </a:xfrm>
          <a:prstGeom prst="rect">
            <a:avLst/>
          </a:prstGeom>
          <a:solidFill>
            <a:srgbClr val="9999FF"/>
          </a:solidFill>
          <a:ln w="11113">
            <a:solidFill>
              <a:srgbClr val="000000"/>
            </a:solidFill>
            <a:miter lim="800000"/>
            <a:headEnd/>
            <a:tailEnd/>
          </a:ln>
        </p:spPr>
        <p:txBody>
          <a:bodyPr/>
          <a:lstStyle/>
          <a:p>
            <a:endParaRPr lang="en-US"/>
          </a:p>
        </p:txBody>
      </p:sp>
      <p:sp>
        <p:nvSpPr>
          <p:cNvPr id="75807" name="Line 31"/>
          <p:cNvSpPr>
            <a:spLocks noChangeShapeType="1"/>
          </p:cNvSpPr>
          <p:nvPr/>
        </p:nvSpPr>
        <p:spPr bwMode="auto">
          <a:xfrm>
            <a:off x="884238" y="2867025"/>
            <a:ext cx="1587" cy="2830513"/>
          </a:xfrm>
          <a:prstGeom prst="line">
            <a:avLst/>
          </a:prstGeom>
          <a:noFill/>
          <a:ln w="0">
            <a:solidFill>
              <a:srgbClr val="000000"/>
            </a:solidFill>
            <a:round/>
            <a:headEnd/>
            <a:tailEnd/>
          </a:ln>
        </p:spPr>
        <p:txBody>
          <a:bodyPr/>
          <a:lstStyle/>
          <a:p>
            <a:endParaRPr lang="en-US"/>
          </a:p>
        </p:txBody>
      </p:sp>
      <p:sp>
        <p:nvSpPr>
          <p:cNvPr id="75808" name="Line 32"/>
          <p:cNvSpPr>
            <a:spLocks noChangeShapeType="1"/>
          </p:cNvSpPr>
          <p:nvPr/>
        </p:nvSpPr>
        <p:spPr bwMode="auto">
          <a:xfrm>
            <a:off x="847725" y="5697538"/>
            <a:ext cx="36513" cy="1587"/>
          </a:xfrm>
          <a:prstGeom prst="line">
            <a:avLst/>
          </a:prstGeom>
          <a:noFill/>
          <a:ln w="0">
            <a:solidFill>
              <a:srgbClr val="000000"/>
            </a:solidFill>
            <a:round/>
            <a:headEnd/>
            <a:tailEnd/>
          </a:ln>
        </p:spPr>
        <p:txBody>
          <a:bodyPr/>
          <a:lstStyle/>
          <a:p>
            <a:endParaRPr lang="en-US"/>
          </a:p>
        </p:txBody>
      </p:sp>
      <p:sp>
        <p:nvSpPr>
          <p:cNvPr id="75809" name="Line 33"/>
          <p:cNvSpPr>
            <a:spLocks noChangeShapeType="1"/>
          </p:cNvSpPr>
          <p:nvPr/>
        </p:nvSpPr>
        <p:spPr bwMode="auto">
          <a:xfrm>
            <a:off x="847725" y="5467350"/>
            <a:ext cx="36513" cy="1588"/>
          </a:xfrm>
          <a:prstGeom prst="line">
            <a:avLst/>
          </a:prstGeom>
          <a:noFill/>
          <a:ln w="0">
            <a:solidFill>
              <a:srgbClr val="000000"/>
            </a:solidFill>
            <a:round/>
            <a:headEnd/>
            <a:tailEnd/>
          </a:ln>
        </p:spPr>
        <p:txBody>
          <a:bodyPr/>
          <a:lstStyle/>
          <a:p>
            <a:endParaRPr lang="en-US"/>
          </a:p>
        </p:txBody>
      </p:sp>
      <p:sp>
        <p:nvSpPr>
          <p:cNvPr id="75810" name="Line 34"/>
          <p:cNvSpPr>
            <a:spLocks noChangeShapeType="1"/>
          </p:cNvSpPr>
          <p:nvPr/>
        </p:nvSpPr>
        <p:spPr bwMode="auto">
          <a:xfrm>
            <a:off x="847725" y="5224463"/>
            <a:ext cx="36513" cy="1587"/>
          </a:xfrm>
          <a:prstGeom prst="line">
            <a:avLst/>
          </a:prstGeom>
          <a:noFill/>
          <a:ln w="0">
            <a:solidFill>
              <a:srgbClr val="000000"/>
            </a:solidFill>
            <a:round/>
            <a:headEnd/>
            <a:tailEnd/>
          </a:ln>
        </p:spPr>
        <p:txBody>
          <a:bodyPr/>
          <a:lstStyle/>
          <a:p>
            <a:endParaRPr lang="en-US"/>
          </a:p>
        </p:txBody>
      </p:sp>
      <p:sp>
        <p:nvSpPr>
          <p:cNvPr id="75811" name="Line 35"/>
          <p:cNvSpPr>
            <a:spLocks noChangeShapeType="1"/>
          </p:cNvSpPr>
          <p:nvPr/>
        </p:nvSpPr>
        <p:spPr bwMode="auto">
          <a:xfrm>
            <a:off x="847725" y="4992688"/>
            <a:ext cx="36513" cy="1587"/>
          </a:xfrm>
          <a:prstGeom prst="line">
            <a:avLst/>
          </a:prstGeom>
          <a:noFill/>
          <a:ln w="0">
            <a:solidFill>
              <a:srgbClr val="000000"/>
            </a:solidFill>
            <a:round/>
            <a:headEnd/>
            <a:tailEnd/>
          </a:ln>
        </p:spPr>
        <p:txBody>
          <a:bodyPr/>
          <a:lstStyle/>
          <a:p>
            <a:endParaRPr lang="en-US"/>
          </a:p>
        </p:txBody>
      </p:sp>
      <p:sp>
        <p:nvSpPr>
          <p:cNvPr id="75812" name="Line 36"/>
          <p:cNvSpPr>
            <a:spLocks noChangeShapeType="1"/>
          </p:cNvSpPr>
          <p:nvPr/>
        </p:nvSpPr>
        <p:spPr bwMode="auto">
          <a:xfrm>
            <a:off x="847725" y="4749800"/>
            <a:ext cx="36513" cy="1588"/>
          </a:xfrm>
          <a:prstGeom prst="line">
            <a:avLst/>
          </a:prstGeom>
          <a:noFill/>
          <a:ln w="0">
            <a:solidFill>
              <a:srgbClr val="000000"/>
            </a:solidFill>
            <a:round/>
            <a:headEnd/>
            <a:tailEnd/>
          </a:ln>
        </p:spPr>
        <p:txBody>
          <a:bodyPr/>
          <a:lstStyle/>
          <a:p>
            <a:endParaRPr lang="en-US"/>
          </a:p>
        </p:txBody>
      </p:sp>
      <p:sp>
        <p:nvSpPr>
          <p:cNvPr id="75813" name="Line 37"/>
          <p:cNvSpPr>
            <a:spLocks noChangeShapeType="1"/>
          </p:cNvSpPr>
          <p:nvPr/>
        </p:nvSpPr>
        <p:spPr bwMode="auto">
          <a:xfrm>
            <a:off x="847725" y="4519613"/>
            <a:ext cx="36513" cy="1587"/>
          </a:xfrm>
          <a:prstGeom prst="line">
            <a:avLst/>
          </a:prstGeom>
          <a:noFill/>
          <a:ln w="0">
            <a:solidFill>
              <a:srgbClr val="000000"/>
            </a:solidFill>
            <a:round/>
            <a:headEnd/>
            <a:tailEnd/>
          </a:ln>
        </p:spPr>
        <p:txBody>
          <a:bodyPr/>
          <a:lstStyle/>
          <a:p>
            <a:endParaRPr lang="en-US"/>
          </a:p>
        </p:txBody>
      </p:sp>
      <p:sp>
        <p:nvSpPr>
          <p:cNvPr id="75814" name="Line 38"/>
          <p:cNvSpPr>
            <a:spLocks noChangeShapeType="1"/>
          </p:cNvSpPr>
          <p:nvPr/>
        </p:nvSpPr>
        <p:spPr bwMode="auto">
          <a:xfrm>
            <a:off x="847725" y="4276725"/>
            <a:ext cx="36513" cy="1588"/>
          </a:xfrm>
          <a:prstGeom prst="line">
            <a:avLst/>
          </a:prstGeom>
          <a:noFill/>
          <a:ln w="0">
            <a:solidFill>
              <a:srgbClr val="000000"/>
            </a:solidFill>
            <a:round/>
            <a:headEnd/>
            <a:tailEnd/>
          </a:ln>
        </p:spPr>
        <p:txBody>
          <a:bodyPr/>
          <a:lstStyle/>
          <a:p>
            <a:endParaRPr lang="en-US"/>
          </a:p>
        </p:txBody>
      </p:sp>
      <p:sp>
        <p:nvSpPr>
          <p:cNvPr id="75815" name="Line 39"/>
          <p:cNvSpPr>
            <a:spLocks noChangeShapeType="1"/>
          </p:cNvSpPr>
          <p:nvPr/>
        </p:nvSpPr>
        <p:spPr bwMode="auto">
          <a:xfrm>
            <a:off x="847725" y="4044950"/>
            <a:ext cx="36513" cy="1588"/>
          </a:xfrm>
          <a:prstGeom prst="line">
            <a:avLst/>
          </a:prstGeom>
          <a:noFill/>
          <a:ln w="0">
            <a:solidFill>
              <a:srgbClr val="000000"/>
            </a:solidFill>
            <a:round/>
            <a:headEnd/>
            <a:tailEnd/>
          </a:ln>
        </p:spPr>
        <p:txBody>
          <a:bodyPr/>
          <a:lstStyle/>
          <a:p>
            <a:endParaRPr lang="en-US"/>
          </a:p>
        </p:txBody>
      </p:sp>
      <p:sp>
        <p:nvSpPr>
          <p:cNvPr id="75816" name="Line 40"/>
          <p:cNvSpPr>
            <a:spLocks noChangeShapeType="1"/>
          </p:cNvSpPr>
          <p:nvPr/>
        </p:nvSpPr>
        <p:spPr bwMode="auto">
          <a:xfrm>
            <a:off x="847725" y="3814763"/>
            <a:ext cx="36513" cy="1587"/>
          </a:xfrm>
          <a:prstGeom prst="line">
            <a:avLst/>
          </a:prstGeom>
          <a:noFill/>
          <a:ln w="0">
            <a:solidFill>
              <a:srgbClr val="000000"/>
            </a:solidFill>
            <a:round/>
            <a:headEnd/>
            <a:tailEnd/>
          </a:ln>
        </p:spPr>
        <p:txBody>
          <a:bodyPr/>
          <a:lstStyle/>
          <a:p>
            <a:endParaRPr lang="en-US"/>
          </a:p>
        </p:txBody>
      </p:sp>
      <p:sp>
        <p:nvSpPr>
          <p:cNvPr id="75817" name="Line 41"/>
          <p:cNvSpPr>
            <a:spLocks noChangeShapeType="1"/>
          </p:cNvSpPr>
          <p:nvPr/>
        </p:nvSpPr>
        <p:spPr bwMode="auto">
          <a:xfrm>
            <a:off x="847725" y="3571875"/>
            <a:ext cx="36513" cy="1588"/>
          </a:xfrm>
          <a:prstGeom prst="line">
            <a:avLst/>
          </a:prstGeom>
          <a:noFill/>
          <a:ln w="0">
            <a:solidFill>
              <a:srgbClr val="000000"/>
            </a:solidFill>
            <a:round/>
            <a:headEnd/>
            <a:tailEnd/>
          </a:ln>
        </p:spPr>
        <p:txBody>
          <a:bodyPr/>
          <a:lstStyle/>
          <a:p>
            <a:endParaRPr lang="en-US"/>
          </a:p>
        </p:txBody>
      </p:sp>
      <p:sp>
        <p:nvSpPr>
          <p:cNvPr id="75818" name="Line 42"/>
          <p:cNvSpPr>
            <a:spLocks noChangeShapeType="1"/>
          </p:cNvSpPr>
          <p:nvPr/>
        </p:nvSpPr>
        <p:spPr bwMode="auto">
          <a:xfrm>
            <a:off x="847725" y="3340100"/>
            <a:ext cx="36513" cy="1588"/>
          </a:xfrm>
          <a:prstGeom prst="line">
            <a:avLst/>
          </a:prstGeom>
          <a:noFill/>
          <a:ln w="0">
            <a:solidFill>
              <a:srgbClr val="000000"/>
            </a:solidFill>
            <a:round/>
            <a:headEnd/>
            <a:tailEnd/>
          </a:ln>
        </p:spPr>
        <p:txBody>
          <a:bodyPr/>
          <a:lstStyle/>
          <a:p>
            <a:endParaRPr lang="en-US"/>
          </a:p>
        </p:txBody>
      </p:sp>
      <p:sp>
        <p:nvSpPr>
          <p:cNvPr id="75819" name="Line 43"/>
          <p:cNvSpPr>
            <a:spLocks noChangeShapeType="1"/>
          </p:cNvSpPr>
          <p:nvPr/>
        </p:nvSpPr>
        <p:spPr bwMode="auto">
          <a:xfrm>
            <a:off x="847725" y="3097213"/>
            <a:ext cx="36513" cy="1587"/>
          </a:xfrm>
          <a:prstGeom prst="line">
            <a:avLst/>
          </a:prstGeom>
          <a:noFill/>
          <a:ln w="0">
            <a:solidFill>
              <a:srgbClr val="000000"/>
            </a:solidFill>
            <a:round/>
            <a:headEnd/>
            <a:tailEnd/>
          </a:ln>
        </p:spPr>
        <p:txBody>
          <a:bodyPr/>
          <a:lstStyle/>
          <a:p>
            <a:endParaRPr lang="en-US"/>
          </a:p>
        </p:txBody>
      </p:sp>
      <p:sp>
        <p:nvSpPr>
          <p:cNvPr id="75820" name="Line 44"/>
          <p:cNvSpPr>
            <a:spLocks noChangeShapeType="1"/>
          </p:cNvSpPr>
          <p:nvPr/>
        </p:nvSpPr>
        <p:spPr bwMode="auto">
          <a:xfrm>
            <a:off x="847725" y="2867025"/>
            <a:ext cx="36513" cy="1588"/>
          </a:xfrm>
          <a:prstGeom prst="line">
            <a:avLst/>
          </a:prstGeom>
          <a:noFill/>
          <a:ln w="0">
            <a:solidFill>
              <a:srgbClr val="000000"/>
            </a:solidFill>
            <a:round/>
            <a:headEnd/>
            <a:tailEnd/>
          </a:ln>
        </p:spPr>
        <p:txBody>
          <a:bodyPr/>
          <a:lstStyle/>
          <a:p>
            <a:endParaRPr lang="en-US"/>
          </a:p>
        </p:txBody>
      </p:sp>
      <p:sp>
        <p:nvSpPr>
          <p:cNvPr id="75821" name="Line 45"/>
          <p:cNvSpPr>
            <a:spLocks noChangeShapeType="1"/>
          </p:cNvSpPr>
          <p:nvPr/>
        </p:nvSpPr>
        <p:spPr bwMode="auto">
          <a:xfrm>
            <a:off x="884238" y="5697538"/>
            <a:ext cx="7623175" cy="1587"/>
          </a:xfrm>
          <a:prstGeom prst="line">
            <a:avLst/>
          </a:prstGeom>
          <a:noFill/>
          <a:ln w="0">
            <a:solidFill>
              <a:srgbClr val="000000"/>
            </a:solidFill>
            <a:round/>
            <a:headEnd/>
            <a:tailEnd/>
          </a:ln>
        </p:spPr>
        <p:txBody>
          <a:bodyPr/>
          <a:lstStyle/>
          <a:p>
            <a:endParaRPr lang="en-US"/>
          </a:p>
        </p:txBody>
      </p:sp>
      <p:sp>
        <p:nvSpPr>
          <p:cNvPr id="75822" name="Line 46"/>
          <p:cNvSpPr>
            <a:spLocks noChangeShapeType="1"/>
          </p:cNvSpPr>
          <p:nvPr/>
        </p:nvSpPr>
        <p:spPr bwMode="auto">
          <a:xfrm flipV="1">
            <a:off x="884238" y="5697538"/>
            <a:ext cx="1587" cy="34925"/>
          </a:xfrm>
          <a:prstGeom prst="line">
            <a:avLst/>
          </a:prstGeom>
          <a:noFill/>
          <a:ln w="0">
            <a:solidFill>
              <a:srgbClr val="000000"/>
            </a:solidFill>
            <a:round/>
            <a:headEnd/>
            <a:tailEnd/>
          </a:ln>
        </p:spPr>
        <p:txBody>
          <a:bodyPr/>
          <a:lstStyle/>
          <a:p>
            <a:endParaRPr lang="en-US"/>
          </a:p>
        </p:txBody>
      </p:sp>
      <p:sp>
        <p:nvSpPr>
          <p:cNvPr id="75823" name="Line 47"/>
          <p:cNvSpPr>
            <a:spLocks noChangeShapeType="1"/>
          </p:cNvSpPr>
          <p:nvPr/>
        </p:nvSpPr>
        <p:spPr bwMode="auto">
          <a:xfrm flipV="1">
            <a:off x="1179513" y="5697538"/>
            <a:ext cx="1587" cy="34925"/>
          </a:xfrm>
          <a:prstGeom prst="line">
            <a:avLst/>
          </a:prstGeom>
          <a:noFill/>
          <a:ln w="0">
            <a:solidFill>
              <a:srgbClr val="000000"/>
            </a:solidFill>
            <a:round/>
            <a:headEnd/>
            <a:tailEnd/>
          </a:ln>
        </p:spPr>
        <p:txBody>
          <a:bodyPr/>
          <a:lstStyle/>
          <a:p>
            <a:endParaRPr lang="en-US"/>
          </a:p>
        </p:txBody>
      </p:sp>
      <p:sp>
        <p:nvSpPr>
          <p:cNvPr id="75824" name="Line 48"/>
          <p:cNvSpPr>
            <a:spLocks noChangeShapeType="1"/>
          </p:cNvSpPr>
          <p:nvPr/>
        </p:nvSpPr>
        <p:spPr bwMode="auto">
          <a:xfrm flipV="1">
            <a:off x="1473200" y="5697538"/>
            <a:ext cx="1588" cy="34925"/>
          </a:xfrm>
          <a:prstGeom prst="line">
            <a:avLst/>
          </a:prstGeom>
          <a:noFill/>
          <a:ln w="0">
            <a:solidFill>
              <a:srgbClr val="000000"/>
            </a:solidFill>
            <a:round/>
            <a:headEnd/>
            <a:tailEnd/>
          </a:ln>
        </p:spPr>
        <p:txBody>
          <a:bodyPr/>
          <a:lstStyle/>
          <a:p>
            <a:endParaRPr lang="en-US"/>
          </a:p>
        </p:txBody>
      </p:sp>
      <p:sp>
        <p:nvSpPr>
          <p:cNvPr id="75825" name="Line 49"/>
          <p:cNvSpPr>
            <a:spLocks noChangeShapeType="1"/>
          </p:cNvSpPr>
          <p:nvPr/>
        </p:nvSpPr>
        <p:spPr bwMode="auto">
          <a:xfrm flipV="1">
            <a:off x="1766888" y="5697538"/>
            <a:ext cx="1587" cy="34925"/>
          </a:xfrm>
          <a:prstGeom prst="line">
            <a:avLst/>
          </a:prstGeom>
          <a:noFill/>
          <a:ln w="0">
            <a:solidFill>
              <a:srgbClr val="000000"/>
            </a:solidFill>
            <a:round/>
            <a:headEnd/>
            <a:tailEnd/>
          </a:ln>
        </p:spPr>
        <p:txBody>
          <a:bodyPr/>
          <a:lstStyle/>
          <a:p>
            <a:endParaRPr lang="en-US"/>
          </a:p>
        </p:txBody>
      </p:sp>
      <p:sp>
        <p:nvSpPr>
          <p:cNvPr id="75826" name="Line 50"/>
          <p:cNvSpPr>
            <a:spLocks noChangeShapeType="1"/>
          </p:cNvSpPr>
          <p:nvPr/>
        </p:nvSpPr>
        <p:spPr bwMode="auto">
          <a:xfrm flipV="1">
            <a:off x="2060575" y="5697538"/>
            <a:ext cx="1588" cy="34925"/>
          </a:xfrm>
          <a:prstGeom prst="line">
            <a:avLst/>
          </a:prstGeom>
          <a:noFill/>
          <a:ln w="0">
            <a:solidFill>
              <a:srgbClr val="000000"/>
            </a:solidFill>
            <a:round/>
            <a:headEnd/>
            <a:tailEnd/>
          </a:ln>
        </p:spPr>
        <p:txBody>
          <a:bodyPr/>
          <a:lstStyle/>
          <a:p>
            <a:endParaRPr lang="en-US"/>
          </a:p>
        </p:txBody>
      </p:sp>
      <p:sp>
        <p:nvSpPr>
          <p:cNvPr id="75827" name="Line 51"/>
          <p:cNvSpPr>
            <a:spLocks noChangeShapeType="1"/>
          </p:cNvSpPr>
          <p:nvPr/>
        </p:nvSpPr>
        <p:spPr bwMode="auto">
          <a:xfrm flipV="1">
            <a:off x="2355850" y="5697538"/>
            <a:ext cx="1588" cy="34925"/>
          </a:xfrm>
          <a:prstGeom prst="line">
            <a:avLst/>
          </a:prstGeom>
          <a:noFill/>
          <a:ln w="0">
            <a:solidFill>
              <a:srgbClr val="000000"/>
            </a:solidFill>
            <a:round/>
            <a:headEnd/>
            <a:tailEnd/>
          </a:ln>
        </p:spPr>
        <p:txBody>
          <a:bodyPr/>
          <a:lstStyle/>
          <a:p>
            <a:endParaRPr lang="en-US"/>
          </a:p>
        </p:txBody>
      </p:sp>
      <p:sp>
        <p:nvSpPr>
          <p:cNvPr id="75828" name="Line 52"/>
          <p:cNvSpPr>
            <a:spLocks noChangeShapeType="1"/>
          </p:cNvSpPr>
          <p:nvPr/>
        </p:nvSpPr>
        <p:spPr bwMode="auto">
          <a:xfrm flipV="1">
            <a:off x="2649538" y="5697538"/>
            <a:ext cx="1587" cy="34925"/>
          </a:xfrm>
          <a:prstGeom prst="line">
            <a:avLst/>
          </a:prstGeom>
          <a:noFill/>
          <a:ln w="0">
            <a:solidFill>
              <a:srgbClr val="000000"/>
            </a:solidFill>
            <a:round/>
            <a:headEnd/>
            <a:tailEnd/>
          </a:ln>
        </p:spPr>
        <p:txBody>
          <a:bodyPr/>
          <a:lstStyle/>
          <a:p>
            <a:endParaRPr lang="en-US"/>
          </a:p>
        </p:txBody>
      </p:sp>
      <p:sp>
        <p:nvSpPr>
          <p:cNvPr id="75829" name="Line 53"/>
          <p:cNvSpPr>
            <a:spLocks noChangeShapeType="1"/>
          </p:cNvSpPr>
          <p:nvPr/>
        </p:nvSpPr>
        <p:spPr bwMode="auto">
          <a:xfrm flipV="1">
            <a:off x="2932113" y="5697538"/>
            <a:ext cx="1587" cy="34925"/>
          </a:xfrm>
          <a:prstGeom prst="line">
            <a:avLst/>
          </a:prstGeom>
          <a:noFill/>
          <a:ln w="0">
            <a:solidFill>
              <a:srgbClr val="000000"/>
            </a:solidFill>
            <a:round/>
            <a:headEnd/>
            <a:tailEnd/>
          </a:ln>
        </p:spPr>
        <p:txBody>
          <a:bodyPr/>
          <a:lstStyle/>
          <a:p>
            <a:endParaRPr lang="en-US"/>
          </a:p>
        </p:txBody>
      </p:sp>
      <p:sp>
        <p:nvSpPr>
          <p:cNvPr id="75830" name="Line 54"/>
          <p:cNvSpPr>
            <a:spLocks noChangeShapeType="1"/>
          </p:cNvSpPr>
          <p:nvPr/>
        </p:nvSpPr>
        <p:spPr bwMode="auto">
          <a:xfrm flipV="1">
            <a:off x="3225800" y="5697538"/>
            <a:ext cx="1588" cy="34925"/>
          </a:xfrm>
          <a:prstGeom prst="line">
            <a:avLst/>
          </a:prstGeom>
          <a:noFill/>
          <a:ln w="0">
            <a:solidFill>
              <a:srgbClr val="000000"/>
            </a:solidFill>
            <a:round/>
            <a:headEnd/>
            <a:tailEnd/>
          </a:ln>
        </p:spPr>
        <p:txBody>
          <a:bodyPr/>
          <a:lstStyle/>
          <a:p>
            <a:endParaRPr lang="en-US"/>
          </a:p>
        </p:txBody>
      </p:sp>
      <p:sp>
        <p:nvSpPr>
          <p:cNvPr id="75831" name="Line 55"/>
          <p:cNvSpPr>
            <a:spLocks noChangeShapeType="1"/>
          </p:cNvSpPr>
          <p:nvPr/>
        </p:nvSpPr>
        <p:spPr bwMode="auto">
          <a:xfrm flipV="1">
            <a:off x="3519488" y="5697538"/>
            <a:ext cx="1587" cy="34925"/>
          </a:xfrm>
          <a:prstGeom prst="line">
            <a:avLst/>
          </a:prstGeom>
          <a:noFill/>
          <a:ln w="0">
            <a:solidFill>
              <a:srgbClr val="000000"/>
            </a:solidFill>
            <a:round/>
            <a:headEnd/>
            <a:tailEnd/>
          </a:ln>
        </p:spPr>
        <p:txBody>
          <a:bodyPr/>
          <a:lstStyle/>
          <a:p>
            <a:endParaRPr lang="en-US"/>
          </a:p>
        </p:txBody>
      </p:sp>
      <p:sp>
        <p:nvSpPr>
          <p:cNvPr id="75832" name="Line 56"/>
          <p:cNvSpPr>
            <a:spLocks noChangeShapeType="1"/>
          </p:cNvSpPr>
          <p:nvPr/>
        </p:nvSpPr>
        <p:spPr bwMode="auto">
          <a:xfrm flipV="1">
            <a:off x="3813175" y="5697538"/>
            <a:ext cx="1588" cy="34925"/>
          </a:xfrm>
          <a:prstGeom prst="line">
            <a:avLst/>
          </a:prstGeom>
          <a:noFill/>
          <a:ln w="0">
            <a:solidFill>
              <a:srgbClr val="000000"/>
            </a:solidFill>
            <a:round/>
            <a:headEnd/>
            <a:tailEnd/>
          </a:ln>
        </p:spPr>
        <p:txBody>
          <a:bodyPr/>
          <a:lstStyle/>
          <a:p>
            <a:endParaRPr lang="en-US"/>
          </a:p>
        </p:txBody>
      </p:sp>
      <p:sp>
        <p:nvSpPr>
          <p:cNvPr id="75833" name="Line 57"/>
          <p:cNvSpPr>
            <a:spLocks noChangeShapeType="1"/>
          </p:cNvSpPr>
          <p:nvPr/>
        </p:nvSpPr>
        <p:spPr bwMode="auto">
          <a:xfrm flipV="1">
            <a:off x="4108450" y="5697538"/>
            <a:ext cx="1588" cy="34925"/>
          </a:xfrm>
          <a:prstGeom prst="line">
            <a:avLst/>
          </a:prstGeom>
          <a:noFill/>
          <a:ln w="0">
            <a:solidFill>
              <a:srgbClr val="000000"/>
            </a:solidFill>
            <a:round/>
            <a:headEnd/>
            <a:tailEnd/>
          </a:ln>
        </p:spPr>
        <p:txBody>
          <a:bodyPr/>
          <a:lstStyle/>
          <a:p>
            <a:endParaRPr lang="en-US"/>
          </a:p>
        </p:txBody>
      </p:sp>
      <p:sp>
        <p:nvSpPr>
          <p:cNvPr id="75834" name="Line 58"/>
          <p:cNvSpPr>
            <a:spLocks noChangeShapeType="1"/>
          </p:cNvSpPr>
          <p:nvPr/>
        </p:nvSpPr>
        <p:spPr bwMode="auto">
          <a:xfrm flipV="1">
            <a:off x="4402138" y="5697538"/>
            <a:ext cx="1587" cy="34925"/>
          </a:xfrm>
          <a:prstGeom prst="line">
            <a:avLst/>
          </a:prstGeom>
          <a:noFill/>
          <a:ln w="0">
            <a:solidFill>
              <a:srgbClr val="000000"/>
            </a:solidFill>
            <a:round/>
            <a:headEnd/>
            <a:tailEnd/>
          </a:ln>
        </p:spPr>
        <p:txBody>
          <a:bodyPr/>
          <a:lstStyle/>
          <a:p>
            <a:endParaRPr lang="en-US"/>
          </a:p>
        </p:txBody>
      </p:sp>
      <p:sp>
        <p:nvSpPr>
          <p:cNvPr id="75835" name="Line 59"/>
          <p:cNvSpPr>
            <a:spLocks noChangeShapeType="1"/>
          </p:cNvSpPr>
          <p:nvPr/>
        </p:nvSpPr>
        <p:spPr bwMode="auto">
          <a:xfrm flipV="1">
            <a:off x="4695825" y="5697538"/>
            <a:ext cx="1588" cy="34925"/>
          </a:xfrm>
          <a:prstGeom prst="line">
            <a:avLst/>
          </a:prstGeom>
          <a:noFill/>
          <a:ln w="0">
            <a:solidFill>
              <a:srgbClr val="000000"/>
            </a:solidFill>
            <a:round/>
            <a:headEnd/>
            <a:tailEnd/>
          </a:ln>
        </p:spPr>
        <p:txBody>
          <a:bodyPr/>
          <a:lstStyle/>
          <a:p>
            <a:endParaRPr lang="en-US"/>
          </a:p>
        </p:txBody>
      </p:sp>
      <p:sp>
        <p:nvSpPr>
          <p:cNvPr id="75836" name="Line 60"/>
          <p:cNvSpPr>
            <a:spLocks noChangeShapeType="1"/>
          </p:cNvSpPr>
          <p:nvPr/>
        </p:nvSpPr>
        <p:spPr bwMode="auto">
          <a:xfrm flipV="1">
            <a:off x="4991100" y="5697538"/>
            <a:ext cx="1588" cy="34925"/>
          </a:xfrm>
          <a:prstGeom prst="line">
            <a:avLst/>
          </a:prstGeom>
          <a:noFill/>
          <a:ln w="0">
            <a:solidFill>
              <a:srgbClr val="000000"/>
            </a:solidFill>
            <a:round/>
            <a:headEnd/>
            <a:tailEnd/>
          </a:ln>
        </p:spPr>
        <p:txBody>
          <a:bodyPr/>
          <a:lstStyle/>
          <a:p>
            <a:endParaRPr lang="en-US"/>
          </a:p>
        </p:txBody>
      </p:sp>
      <p:sp>
        <p:nvSpPr>
          <p:cNvPr id="75837" name="Line 61"/>
          <p:cNvSpPr>
            <a:spLocks noChangeShapeType="1"/>
          </p:cNvSpPr>
          <p:nvPr/>
        </p:nvSpPr>
        <p:spPr bwMode="auto">
          <a:xfrm flipV="1">
            <a:off x="5284788" y="5697538"/>
            <a:ext cx="1587" cy="34925"/>
          </a:xfrm>
          <a:prstGeom prst="line">
            <a:avLst/>
          </a:prstGeom>
          <a:noFill/>
          <a:ln w="0">
            <a:solidFill>
              <a:srgbClr val="000000"/>
            </a:solidFill>
            <a:round/>
            <a:headEnd/>
            <a:tailEnd/>
          </a:ln>
        </p:spPr>
        <p:txBody>
          <a:bodyPr/>
          <a:lstStyle/>
          <a:p>
            <a:endParaRPr lang="en-US"/>
          </a:p>
        </p:txBody>
      </p:sp>
      <p:sp>
        <p:nvSpPr>
          <p:cNvPr id="75838" name="Line 62"/>
          <p:cNvSpPr>
            <a:spLocks noChangeShapeType="1"/>
          </p:cNvSpPr>
          <p:nvPr/>
        </p:nvSpPr>
        <p:spPr bwMode="auto">
          <a:xfrm flipV="1">
            <a:off x="5578475" y="5697538"/>
            <a:ext cx="1588" cy="34925"/>
          </a:xfrm>
          <a:prstGeom prst="line">
            <a:avLst/>
          </a:prstGeom>
          <a:noFill/>
          <a:ln w="0">
            <a:solidFill>
              <a:srgbClr val="000000"/>
            </a:solidFill>
            <a:round/>
            <a:headEnd/>
            <a:tailEnd/>
          </a:ln>
        </p:spPr>
        <p:txBody>
          <a:bodyPr/>
          <a:lstStyle/>
          <a:p>
            <a:endParaRPr lang="en-US"/>
          </a:p>
        </p:txBody>
      </p:sp>
      <p:sp>
        <p:nvSpPr>
          <p:cNvPr id="75839" name="Line 63"/>
          <p:cNvSpPr>
            <a:spLocks noChangeShapeType="1"/>
          </p:cNvSpPr>
          <p:nvPr/>
        </p:nvSpPr>
        <p:spPr bwMode="auto">
          <a:xfrm flipV="1">
            <a:off x="5872163" y="5697538"/>
            <a:ext cx="1587" cy="34925"/>
          </a:xfrm>
          <a:prstGeom prst="line">
            <a:avLst/>
          </a:prstGeom>
          <a:noFill/>
          <a:ln w="0">
            <a:solidFill>
              <a:srgbClr val="000000"/>
            </a:solidFill>
            <a:round/>
            <a:headEnd/>
            <a:tailEnd/>
          </a:ln>
        </p:spPr>
        <p:txBody>
          <a:bodyPr/>
          <a:lstStyle/>
          <a:p>
            <a:endParaRPr lang="en-US"/>
          </a:p>
        </p:txBody>
      </p:sp>
      <p:sp>
        <p:nvSpPr>
          <p:cNvPr id="75840" name="Line 64"/>
          <p:cNvSpPr>
            <a:spLocks noChangeShapeType="1"/>
          </p:cNvSpPr>
          <p:nvPr/>
        </p:nvSpPr>
        <p:spPr bwMode="auto">
          <a:xfrm flipV="1">
            <a:off x="6167438" y="5697538"/>
            <a:ext cx="1587" cy="34925"/>
          </a:xfrm>
          <a:prstGeom prst="line">
            <a:avLst/>
          </a:prstGeom>
          <a:noFill/>
          <a:ln w="0">
            <a:solidFill>
              <a:srgbClr val="000000"/>
            </a:solidFill>
            <a:round/>
            <a:headEnd/>
            <a:tailEnd/>
          </a:ln>
        </p:spPr>
        <p:txBody>
          <a:bodyPr/>
          <a:lstStyle/>
          <a:p>
            <a:endParaRPr lang="en-US"/>
          </a:p>
        </p:txBody>
      </p:sp>
      <p:sp>
        <p:nvSpPr>
          <p:cNvPr id="75841" name="Line 65"/>
          <p:cNvSpPr>
            <a:spLocks noChangeShapeType="1"/>
          </p:cNvSpPr>
          <p:nvPr/>
        </p:nvSpPr>
        <p:spPr bwMode="auto">
          <a:xfrm flipV="1">
            <a:off x="6461125" y="5697538"/>
            <a:ext cx="1588" cy="34925"/>
          </a:xfrm>
          <a:prstGeom prst="line">
            <a:avLst/>
          </a:prstGeom>
          <a:noFill/>
          <a:ln w="0">
            <a:solidFill>
              <a:srgbClr val="000000"/>
            </a:solidFill>
            <a:round/>
            <a:headEnd/>
            <a:tailEnd/>
          </a:ln>
        </p:spPr>
        <p:txBody>
          <a:bodyPr/>
          <a:lstStyle/>
          <a:p>
            <a:endParaRPr lang="en-US"/>
          </a:p>
        </p:txBody>
      </p:sp>
      <p:sp>
        <p:nvSpPr>
          <p:cNvPr id="75842" name="Line 66"/>
          <p:cNvSpPr>
            <a:spLocks noChangeShapeType="1"/>
          </p:cNvSpPr>
          <p:nvPr/>
        </p:nvSpPr>
        <p:spPr bwMode="auto">
          <a:xfrm flipV="1">
            <a:off x="6743700" y="5697538"/>
            <a:ext cx="1588" cy="34925"/>
          </a:xfrm>
          <a:prstGeom prst="line">
            <a:avLst/>
          </a:prstGeom>
          <a:noFill/>
          <a:ln w="0">
            <a:solidFill>
              <a:srgbClr val="000000"/>
            </a:solidFill>
            <a:round/>
            <a:headEnd/>
            <a:tailEnd/>
          </a:ln>
        </p:spPr>
        <p:txBody>
          <a:bodyPr/>
          <a:lstStyle/>
          <a:p>
            <a:endParaRPr lang="en-US"/>
          </a:p>
        </p:txBody>
      </p:sp>
      <p:sp>
        <p:nvSpPr>
          <p:cNvPr id="75843" name="Line 67"/>
          <p:cNvSpPr>
            <a:spLocks noChangeShapeType="1"/>
          </p:cNvSpPr>
          <p:nvPr/>
        </p:nvSpPr>
        <p:spPr bwMode="auto">
          <a:xfrm flipV="1">
            <a:off x="7037388" y="5697538"/>
            <a:ext cx="1587" cy="34925"/>
          </a:xfrm>
          <a:prstGeom prst="line">
            <a:avLst/>
          </a:prstGeom>
          <a:noFill/>
          <a:ln w="0">
            <a:solidFill>
              <a:srgbClr val="000000"/>
            </a:solidFill>
            <a:round/>
            <a:headEnd/>
            <a:tailEnd/>
          </a:ln>
        </p:spPr>
        <p:txBody>
          <a:bodyPr/>
          <a:lstStyle/>
          <a:p>
            <a:endParaRPr lang="en-US"/>
          </a:p>
        </p:txBody>
      </p:sp>
      <p:sp>
        <p:nvSpPr>
          <p:cNvPr id="75844" name="Line 68"/>
          <p:cNvSpPr>
            <a:spLocks noChangeShapeType="1"/>
          </p:cNvSpPr>
          <p:nvPr/>
        </p:nvSpPr>
        <p:spPr bwMode="auto">
          <a:xfrm flipV="1">
            <a:off x="7331075" y="5697538"/>
            <a:ext cx="1588" cy="34925"/>
          </a:xfrm>
          <a:prstGeom prst="line">
            <a:avLst/>
          </a:prstGeom>
          <a:noFill/>
          <a:ln w="0">
            <a:solidFill>
              <a:srgbClr val="000000"/>
            </a:solidFill>
            <a:round/>
            <a:headEnd/>
            <a:tailEnd/>
          </a:ln>
        </p:spPr>
        <p:txBody>
          <a:bodyPr/>
          <a:lstStyle/>
          <a:p>
            <a:endParaRPr lang="en-US"/>
          </a:p>
        </p:txBody>
      </p:sp>
      <p:sp>
        <p:nvSpPr>
          <p:cNvPr id="75845" name="Line 69"/>
          <p:cNvSpPr>
            <a:spLocks noChangeShapeType="1"/>
          </p:cNvSpPr>
          <p:nvPr/>
        </p:nvSpPr>
        <p:spPr bwMode="auto">
          <a:xfrm flipV="1">
            <a:off x="7624763" y="5697538"/>
            <a:ext cx="1587" cy="34925"/>
          </a:xfrm>
          <a:prstGeom prst="line">
            <a:avLst/>
          </a:prstGeom>
          <a:noFill/>
          <a:ln w="0">
            <a:solidFill>
              <a:srgbClr val="000000"/>
            </a:solidFill>
            <a:round/>
            <a:headEnd/>
            <a:tailEnd/>
          </a:ln>
        </p:spPr>
        <p:txBody>
          <a:bodyPr/>
          <a:lstStyle/>
          <a:p>
            <a:endParaRPr lang="en-US"/>
          </a:p>
        </p:txBody>
      </p:sp>
      <p:sp>
        <p:nvSpPr>
          <p:cNvPr id="75846" name="Line 70"/>
          <p:cNvSpPr>
            <a:spLocks noChangeShapeType="1"/>
          </p:cNvSpPr>
          <p:nvPr/>
        </p:nvSpPr>
        <p:spPr bwMode="auto">
          <a:xfrm flipV="1">
            <a:off x="7920038" y="5697538"/>
            <a:ext cx="1587" cy="34925"/>
          </a:xfrm>
          <a:prstGeom prst="line">
            <a:avLst/>
          </a:prstGeom>
          <a:noFill/>
          <a:ln w="0">
            <a:solidFill>
              <a:srgbClr val="000000"/>
            </a:solidFill>
            <a:round/>
            <a:headEnd/>
            <a:tailEnd/>
          </a:ln>
        </p:spPr>
        <p:txBody>
          <a:bodyPr/>
          <a:lstStyle/>
          <a:p>
            <a:endParaRPr lang="en-US"/>
          </a:p>
        </p:txBody>
      </p:sp>
      <p:sp>
        <p:nvSpPr>
          <p:cNvPr id="75847" name="Line 71"/>
          <p:cNvSpPr>
            <a:spLocks noChangeShapeType="1"/>
          </p:cNvSpPr>
          <p:nvPr/>
        </p:nvSpPr>
        <p:spPr bwMode="auto">
          <a:xfrm flipV="1">
            <a:off x="8213725" y="5697538"/>
            <a:ext cx="1588" cy="34925"/>
          </a:xfrm>
          <a:prstGeom prst="line">
            <a:avLst/>
          </a:prstGeom>
          <a:noFill/>
          <a:ln w="0">
            <a:solidFill>
              <a:srgbClr val="000000"/>
            </a:solidFill>
            <a:round/>
            <a:headEnd/>
            <a:tailEnd/>
          </a:ln>
        </p:spPr>
        <p:txBody>
          <a:bodyPr/>
          <a:lstStyle/>
          <a:p>
            <a:endParaRPr lang="en-US"/>
          </a:p>
        </p:txBody>
      </p:sp>
      <p:sp>
        <p:nvSpPr>
          <p:cNvPr id="75848" name="Line 72"/>
          <p:cNvSpPr>
            <a:spLocks noChangeShapeType="1"/>
          </p:cNvSpPr>
          <p:nvPr/>
        </p:nvSpPr>
        <p:spPr bwMode="auto">
          <a:xfrm flipV="1">
            <a:off x="8507413" y="5697538"/>
            <a:ext cx="1587" cy="34925"/>
          </a:xfrm>
          <a:prstGeom prst="line">
            <a:avLst/>
          </a:prstGeom>
          <a:noFill/>
          <a:ln w="0">
            <a:solidFill>
              <a:srgbClr val="000000"/>
            </a:solidFill>
            <a:round/>
            <a:headEnd/>
            <a:tailEnd/>
          </a:ln>
        </p:spPr>
        <p:txBody>
          <a:bodyPr/>
          <a:lstStyle/>
          <a:p>
            <a:endParaRPr lang="en-US"/>
          </a:p>
        </p:txBody>
      </p:sp>
      <p:sp>
        <p:nvSpPr>
          <p:cNvPr id="75849" name="Rectangle 73"/>
          <p:cNvSpPr>
            <a:spLocks noChangeArrowheads="1"/>
          </p:cNvSpPr>
          <p:nvPr/>
        </p:nvSpPr>
        <p:spPr bwMode="auto">
          <a:xfrm>
            <a:off x="2686050" y="2346325"/>
            <a:ext cx="3359150" cy="152400"/>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Moody's Speculative Grade Trailing 12-Month Default Rates</a:t>
            </a:r>
            <a:endParaRPr lang="en-GB" sz="1800"/>
          </a:p>
        </p:txBody>
      </p:sp>
      <p:sp>
        <p:nvSpPr>
          <p:cNvPr id="75850" name="Rectangle 74"/>
          <p:cNvSpPr>
            <a:spLocks noChangeArrowheads="1"/>
          </p:cNvSpPr>
          <p:nvPr/>
        </p:nvSpPr>
        <p:spPr bwMode="auto">
          <a:xfrm>
            <a:off x="2405063" y="2519363"/>
            <a:ext cx="417830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 Actual Jan. 2000 to Aug. 2002 / Forecasted Sept. 2002 to Feb. 2003</a:t>
            </a:r>
            <a:endParaRPr lang="en-GB" sz="1800"/>
          </a:p>
        </p:txBody>
      </p:sp>
      <p:sp>
        <p:nvSpPr>
          <p:cNvPr id="75851" name="Rectangle 75"/>
          <p:cNvSpPr>
            <a:spLocks noChangeArrowheads="1"/>
          </p:cNvSpPr>
          <p:nvPr/>
        </p:nvSpPr>
        <p:spPr bwMode="auto">
          <a:xfrm>
            <a:off x="933450" y="4057650"/>
            <a:ext cx="365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6.2%</a:t>
            </a:r>
            <a:endParaRPr lang="en-GB" sz="1800"/>
          </a:p>
        </p:txBody>
      </p:sp>
      <p:sp>
        <p:nvSpPr>
          <p:cNvPr id="75852" name="Rectangle 76"/>
          <p:cNvSpPr>
            <a:spLocks noChangeArrowheads="1"/>
          </p:cNvSpPr>
          <p:nvPr/>
        </p:nvSpPr>
        <p:spPr bwMode="auto">
          <a:xfrm>
            <a:off x="1227138" y="3941763"/>
            <a:ext cx="365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6.7%</a:t>
            </a:r>
            <a:endParaRPr lang="en-GB" sz="1800"/>
          </a:p>
        </p:txBody>
      </p:sp>
      <p:sp>
        <p:nvSpPr>
          <p:cNvPr id="75853" name="Rectangle 77"/>
          <p:cNvSpPr>
            <a:spLocks noChangeArrowheads="1"/>
          </p:cNvSpPr>
          <p:nvPr/>
        </p:nvSpPr>
        <p:spPr bwMode="auto">
          <a:xfrm>
            <a:off x="1533525" y="3849688"/>
            <a:ext cx="365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7.1%</a:t>
            </a:r>
            <a:endParaRPr lang="en-GB" sz="1800"/>
          </a:p>
        </p:txBody>
      </p:sp>
      <p:sp>
        <p:nvSpPr>
          <p:cNvPr id="75854" name="Rectangle 78"/>
          <p:cNvSpPr>
            <a:spLocks noChangeArrowheads="1"/>
          </p:cNvSpPr>
          <p:nvPr/>
        </p:nvSpPr>
        <p:spPr bwMode="auto">
          <a:xfrm>
            <a:off x="1828800" y="3709988"/>
            <a:ext cx="365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7.7%</a:t>
            </a:r>
            <a:endParaRPr lang="en-GB" sz="1800"/>
          </a:p>
        </p:txBody>
      </p:sp>
      <p:sp>
        <p:nvSpPr>
          <p:cNvPr id="75855" name="Rectangle 79"/>
          <p:cNvSpPr>
            <a:spLocks noChangeArrowheads="1"/>
          </p:cNvSpPr>
          <p:nvPr/>
        </p:nvSpPr>
        <p:spPr bwMode="auto">
          <a:xfrm>
            <a:off x="2122488" y="3709988"/>
            <a:ext cx="365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7.7%</a:t>
            </a:r>
            <a:endParaRPr lang="en-GB" sz="1800"/>
          </a:p>
        </p:txBody>
      </p:sp>
      <p:sp>
        <p:nvSpPr>
          <p:cNvPr id="75856" name="Rectangle 80"/>
          <p:cNvSpPr>
            <a:spLocks noChangeArrowheads="1"/>
          </p:cNvSpPr>
          <p:nvPr/>
        </p:nvSpPr>
        <p:spPr bwMode="auto">
          <a:xfrm>
            <a:off x="2405063" y="3663950"/>
            <a:ext cx="365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7.9%</a:t>
            </a:r>
            <a:endParaRPr lang="en-GB" sz="1800"/>
          </a:p>
        </p:txBody>
      </p:sp>
      <p:sp>
        <p:nvSpPr>
          <p:cNvPr id="75857" name="Rectangle 81"/>
          <p:cNvSpPr>
            <a:spLocks noChangeArrowheads="1"/>
          </p:cNvSpPr>
          <p:nvPr/>
        </p:nvSpPr>
        <p:spPr bwMode="auto">
          <a:xfrm>
            <a:off x="2686050" y="3513138"/>
            <a:ext cx="365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8.5%</a:t>
            </a:r>
            <a:endParaRPr lang="en-GB" sz="1800"/>
          </a:p>
        </p:txBody>
      </p:sp>
      <p:sp>
        <p:nvSpPr>
          <p:cNvPr id="75858" name="Rectangle 82"/>
          <p:cNvSpPr>
            <a:spLocks noChangeArrowheads="1"/>
          </p:cNvSpPr>
          <p:nvPr/>
        </p:nvSpPr>
        <p:spPr bwMode="auto">
          <a:xfrm>
            <a:off x="2979738" y="3444875"/>
            <a:ext cx="365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8.8%</a:t>
            </a:r>
            <a:endParaRPr lang="en-GB" sz="1800"/>
          </a:p>
        </p:txBody>
      </p:sp>
      <p:sp>
        <p:nvSpPr>
          <p:cNvPr id="75859" name="Rectangle 83"/>
          <p:cNvSpPr>
            <a:spLocks noChangeArrowheads="1"/>
          </p:cNvSpPr>
          <p:nvPr/>
        </p:nvSpPr>
        <p:spPr bwMode="auto">
          <a:xfrm>
            <a:off x="3275013" y="3398838"/>
            <a:ext cx="365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9.0%</a:t>
            </a:r>
            <a:endParaRPr lang="en-GB" sz="1800"/>
          </a:p>
        </p:txBody>
      </p:sp>
      <p:sp>
        <p:nvSpPr>
          <p:cNvPr id="75860" name="Rectangle 84"/>
          <p:cNvSpPr>
            <a:spLocks noChangeArrowheads="1"/>
          </p:cNvSpPr>
          <p:nvPr/>
        </p:nvSpPr>
        <p:spPr bwMode="auto">
          <a:xfrm>
            <a:off x="3568700" y="3259138"/>
            <a:ext cx="365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9.6%</a:t>
            </a:r>
            <a:endParaRPr lang="en-GB" sz="1800"/>
          </a:p>
        </p:txBody>
      </p:sp>
      <p:sp>
        <p:nvSpPr>
          <p:cNvPr id="75861" name="Rectangle 85"/>
          <p:cNvSpPr>
            <a:spLocks noChangeArrowheads="1"/>
          </p:cNvSpPr>
          <p:nvPr/>
        </p:nvSpPr>
        <p:spPr bwMode="auto">
          <a:xfrm>
            <a:off x="3862388" y="3213100"/>
            <a:ext cx="365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9.8%</a:t>
            </a:r>
            <a:endParaRPr lang="en-GB" sz="1800"/>
          </a:p>
        </p:txBody>
      </p:sp>
      <p:sp>
        <p:nvSpPr>
          <p:cNvPr id="75862" name="Rectangle 86"/>
          <p:cNvSpPr>
            <a:spLocks noChangeArrowheads="1"/>
          </p:cNvSpPr>
          <p:nvPr/>
        </p:nvSpPr>
        <p:spPr bwMode="auto">
          <a:xfrm>
            <a:off x="4144963" y="3051175"/>
            <a:ext cx="492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10.5%</a:t>
            </a:r>
            <a:endParaRPr lang="en-GB" sz="1800"/>
          </a:p>
        </p:txBody>
      </p:sp>
      <p:sp>
        <p:nvSpPr>
          <p:cNvPr id="75863" name="Rectangle 87"/>
          <p:cNvSpPr>
            <a:spLocks noChangeArrowheads="1"/>
          </p:cNvSpPr>
          <p:nvPr/>
        </p:nvSpPr>
        <p:spPr bwMode="auto">
          <a:xfrm>
            <a:off x="4438650" y="3005138"/>
            <a:ext cx="492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10.7%</a:t>
            </a:r>
            <a:endParaRPr lang="en-GB" sz="1800"/>
          </a:p>
        </p:txBody>
      </p:sp>
      <p:sp>
        <p:nvSpPr>
          <p:cNvPr id="75864" name="Rectangle 88"/>
          <p:cNvSpPr>
            <a:spLocks noChangeArrowheads="1"/>
          </p:cNvSpPr>
          <p:nvPr/>
        </p:nvSpPr>
        <p:spPr bwMode="auto">
          <a:xfrm>
            <a:off x="4732338" y="3051175"/>
            <a:ext cx="492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10.5%</a:t>
            </a:r>
            <a:endParaRPr lang="en-GB" sz="1800"/>
          </a:p>
        </p:txBody>
      </p:sp>
      <p:sp>
        <p:nvSpPr>
          <p:cNvPr id="75865" name="Rectangle 89"/>
          <p:cNvSpPr>
            <a:spLocks noChangeArrowheads="1"/>
          </p:cNvSpPr>
          <p:nvPr/>
        </p:nvSpPr>
        <p:spPr bwMode="auto">
          <a:xfrm>
            <a:off x="5014913" y="3097213"/>
            <a:ext cx="492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10.3%</a:t>
            </a:r>
            <a:endParaRPr lang="en-GB" sz="1800"/>
          </a:p>
        </p:txBody>
      </p:sp>
      <p:sp>
        <p:nvSpPr>
          <p:cNvPr id="75866" name="Rectangle 90"/>
          <p:cNvSpPr>
            <a:spLocks noChangeArrowheads="1"/>
          </p:cNvSpPr>
          <p:nvPr/>
        </p:nvSpPr>
        <p:spPr bwMode="auto">
          <a:xfrm>
            <a:off x="5308600" y="3097213"/>
            <a:ext cx="492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10.3%</a:t>
            </a:r>
            <a:endParaRPr lang="en-GB" sz="1800"/>
          </a:p>
        </p:txBody>
      </p:sp>
      <p:sp>
        <p:nvSpPr>
          <p:cNvPr id="75867" name="Rectangle 91"/>
          <p:cNvSpPr>
            <a:spLocks noChangeArrowheads="1"/>
          </p:cNvSpPr>
          <p:nvPr/>
        </p:nvSpPr>
        <p:spPr bwMode="auto">
          <a:xfrm>
            <a:off x="5614988" y="3051175"/>
            <a:ext cx="492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10.5%</a:t>
            </a:r>
            <a:endParaRPr lang="en-GB" sz="1800"/>
          </a:p>
        </p:txBody>
      </p:sp>
      <p:sp>
        <p:nvSpPr>
          <p:cNvPr id="75868" name="Rectangle 92"/>
          <p:cNvSpPr>
            <a:spLocks noChangeArrowheads="1"/>
          </p:cNvSpPr>
          <p:nvPr/>
        </p:nvSpPr>
        <p:spPr bwMode="auto">
          <a:xfrm>
            <a:off x="5897563" y="3097213"/>
            <a:ext cx="492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10.3%</a:t>
            </a:r>
            <a:endParaRPr lang="en-GB" sz="1800"/>
          </a:p>
        </p:txBody>
      </p:sp>
      <p:sp>
        <p:nvSpPr>
          <p:cNvPr id="75869" name="Rectangle 93"/>
          <p:cNvSpPr>
            <a:spLocks noChangeArrowheads="1"/>
          </p:cNvSpPr>
          <p:nvPr/>
        </p:nvSpPr>
        <p:spPr bwMode="auto">
          <a:xfrm>
            <a:off x="6203950" y="3143250"/>
            <a:ext cx="492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10.1%</a:t>
            </a:r>
            <a:endParaRPr lang="en-GB" sz="1800"/>
          </a:p>
        </p:txBody>
      </p:sp>
      <p:sp>
        <p:nvSpPr>
          <p:cNvPr id="75870" name="Rectangle 94"/>
          <p:cNvSpPr>
            <a:spLocks noChangeArrowheads="1"/>
          </p:cNvSpPr>
          <p:nvPr/>
        </p:nvSpPr>
        <p:spPr bwMode="auto">
          <a:xfrm>
            <a:off x="6473825" y="3167063"/>
            <a:ext cx="492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10.0%</a:t>
            </a:r>
            <a:endParaRPr lang="en-GB" sz="1800"/>
          </a:p>
        </p:txBody>
      </p:sp>
      <p:sp>
        <p:nvSpPr>
          <p:cNvPr id="75871" name="Rectangle 95"/>
          <p:cNvSpPr>
            <a:spLocks noChangeArrowheads="1"/>
          </p:cNvSpPr>
          <p:nvPr/>
        </p:nvSpPr>
        <p:spPr bwMode="auto">
          <a:xfrm>
            <a:off x="6767513" y="3167063"/>
            <a:ext cx="492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10.0%</a:t>
            </a:r>
            <a:endParaRPr lang="en-GB" sz="1800"/>
          </a:p>
        </p:txBody>
      </p:sp>
      <p:sp>
        <p:nvSpPr>
          <p:cNvPr id="75872" name="Rectangle 96"/>
          <p:cNvSpPr>
            <a:spLocks noChangeArrowheads="1"/>
          </p:cNvSpPr>
          <p:nvPr/>
        </p:nvSpPr>
        <p:spPr bwMode="auto">
          <a:xfrm>
            <a:off x="7061200" y="3167063"/>
            <a:ext cx="492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10.0%</a:t>
            </a:r>
            <a:endParaRPr lang="en-GB" sz="1800"/>
          </a:p>
        </p:txBody>
      </p:sp>
      <p:sp>
        <p:nvSpPr>
          <p:cNvPr id="75873" name="Rectangle 97"/>
          <p:cNvSpPr>
            <a:spLocks noChangeArrowheads="1"/>
          </p:cNvSpPr>
          <p:nvPr/>
        </p:nvSpPr>
        <p:spPr bwMode="auto">
          <a:xfrm>
            <a:off x="7356475" y="3167063"/>
            <a:ext cx="492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10.0%</a:t>
            </a:r>
            <a:endParaRPr lang="en-GB" sz="1800"/>
          </a:p>
        </p:txBody>
      </p:sp>
      <p:sp>
        <p:nvSpPr>
          <p:cNvPr id="75874" name="Rectangle 98"/>
          <p:cNvSpPr>
            <a:spLocks noChangeArrowheads="1"/>
          </p:cNvSpPr>
          <p:nvPr/>
        </p:nvSpPr>
        <p:spPr bwMode="auto">
          <a:xfrm>
            <a:off x="7993063" y="3236913"/>
            <a:ext cx="365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9.3%</a:t>
            </a:r>
            <a:endParaRPr lang="en-GB" sz="1800"/>
          </a:p>
        </p:txBody>
      </p:sp>
      <p:sp>
        <p:nvSpPr>
          <p:cNvPr id="75875" name="Rectangle 99"/>
          <p:cNvSpPr>
            <a:spLocks noChangeArrowheads="1"/>
          </p:cNvSpPr>
          <p:nvPr/>
        </p:nvSpPr>
        <p:spPr bwMode="auto">
          <a:xfrm>
            <a:off x="8262938" y="3421063"/>
            <a:ext cx="36512"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8.8%</a:t>
            </a:r>
            <a:endParaRPr lang="en-GB" sz="1800"/>
          </a:p>
        </p:txBody>
      </p:sp>
      <p:sp>
        <p:nvSpPr>
          <p:cNvPr id="75876" name="Rectangle 100"/>
          <p:cNvSpPr>
            <a:spLocks noChangeArrowheads="1"/>
          </p:cNvSpPr>
          <p:nvPr/>
        </p:nvSpPr>
        <p:spPr bwMode="auto">
          <a:xfrm>
            <a:off x="7686675" y="3178175"/>
            <a:ext cx="36513" cy="34925"/>
          </a:xfrm>
          <a:prstGeom prst="rect">
            <a:avLst/>
          </a:prstGeom>
          <a:noFill/>
          <a:ln w="9525">
            <a:noFill/>
            <a:miter lim="800000"/>
            <a:headEnd/>
            <a:tailEnd/>
          </a:ln>
        </p:spPr>
        <p:txBody>
          <a:bodyPr wrap="none" lIns="0" tIns="0" rIns="0" bIns="0">
            <a:spAutoFit/>
          </a:bodyPr>
          <a:lstStyle/>
          <a:p>
            <a:pPr algn="l" eaLnBrk="1" hangingPunct="1"/>
            <a:r>
              <a:rPr lang="en-GB" sz="700">
                <a:solidFill>
                  <a:srgbClr val="000000"/>
                </a:solidFill>
                <a:latin typeface="Small Fonts" charset="0"/>
              </a:rPr>
              <a:t>9.8%</a:t>
            </a:r>
            <a:endParaRPr lang="en-GB" sz="1800"/>
          </a:p>
        </p:txBody>
      </p:sp>
      <p:sp>
        <p:nvSpPr>
          <p:cNvPr id="75877" name="Rectangle 101"/>
          <p:cNvSpPr>
            <a:spLocks noChangeArrowheads="1"/>
          </p:cNvSpPr>
          <p:nvPr/>
        </p:nvSpPr>
        <p:spPr bwMode="auto">
          <a:xfrm>
            <a:off x="481013" y="5616575"/>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0.0%</a:t>
            </a:r>
            <a:endParaRPr lang="en-GB" sz="1800"/>
          </a:p>
        </p:txBody>
      </p:sp>
      <p:sp>
        <p:nvSpPr>
          <p:cNvPr id="75878" name="Rectangle 102"/>
          <p:cNvSpPr>
            <a:spLocks noChangeArrowheads="1"/>
          </p:cNvSpPr>
          <p:nvPr/>
        </p:nvSpPr>
        <p:spPr bwMode="auto">
          <a:xfrm>
            <a:off x="481013" y="5386388"/>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1.0%</a:t>
            </a:r>
            <a:endParaRPr lang="en-GB" sz="1800"/>
          </a:p>
        </p:txBody>
      </p:sp>
      <p:sp>
        <p:nvSpPr>
          <p:cNvPr id="75879" name="Rectangle 103"/>
          <p:cNvSpPr>
            <a:spLocks noChangeArrowheads="1"/>
          </p:cNvSpPr>
          <p:nvPr/>
        </p:nvSpPr>
        <p:spPr bwMode="auto">
          <a:xfrm>
            <a:off x="481013" y="5143500"/>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2.0%</a:t>
            </a:r>
            <a:endParaRPr lang="en-GB" sz="1800"/>
          </a:p>
        </p:txBody>
      </p:sp>
      <p:sp>
        <p:nvSpPr>
          <p:cNvPr id="75880" name="Rectangle 104"/>
          <p:cNvSpPr>
            <a:spLocks noChangeArrowheads="1"/>
          </p:cNvSpPr>
          <p:nvPr/>
        </p:nvSpPr>
        <p:spPr bwMode="auto">
          <a:xfrm>
            <a:off x="481013" y="4911725"/>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3.0%</a:t>
            </a:r>
            <a:endParaRPr lang="en-GB" sz="1800"/>
          </a:p>
        </p:txBody>
      </p:sp>
      <p:sp>
        <p:nvSpPr>
          <p:cNvPr id="75881" name="Rectangle 105"/>
          <p:cNvSpPr>
            <a:spLocks noChangeArrowheads="1"/>
          </p:cNvSpPr>
          <p:nvPr/>
        </p:nvSpPr>
        <p:spPr bwMode="auto">
          <a:xfrm>
            <a:off x="481013" y="4668838"/>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4.0%</a:t>
            </a:r>
            <a:endParaRPr lang="en-GB" sz="1800"/>
          </a:p>
        </p:txBody>
      </p:sp>
      <p:sp>
        <p:nvSpPr>
          <p:cNvPr id="75882" name="Rectangle 106"/>
          <p:cNvSpPr>
            <a:spLocks noChangeArrowheads="1"/>
          </p:cNvSpPr>
          <p:nvPr/>
        </p:nvSpPr>
        <p:spPr bwMode="auto">
          <a:xfrm>
            <a:off x="481013" y="4438650"/>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5.0%</a:t>
            </a:r>
            <a:endParaRPr lang="en-GB" sz="1800"/>
          </a:p>
        </p:txBody>
      </p:sp>
      <p:sp>
        <p:nvSpPr>
          <p:cNvPr id="75883" name="Rectangle 107"/>
          <p:cNvSpPr>
            <a:spLocks noChangeArrowheads="1"/>
          </p:cNvSpPr>
          <p:nvPr/>
        </p:nvSpPr>
        <p:spPr bwMode="auto">
          <a:xfrm>
            <a:off x="481013" y="4195763"/>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6.0%</a:t>
            </a:r>
            <a:endParaRPr lang="en-GB" sz="1800"/>
          </a:p>
        </p:txBody>
      </p:sp>
      <p:sp>
        <p:nvSpPr>
          <p:cNvPr id="75884" name="Rectangle 108"/>
          <p:cNvSpPr>
            <a:spLocks noChangeArrowheads="1"/>
          </p:cNvSpPr>
          <p:nvPr/>
        </p:nvSpPr>
        <p:spPr bwMode="auto">
          <a:xfrm>
            <a:off x="481013" y="3963988"/>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7.0%</a:t>
            </a:r>
            <a:endParaRPr lang="en-GB" sz="1800"/>
          </a:p>
        </p:txBody>
      </p:sp>
      <p:sp>
        <p:nvSpPr>
          <p:cNvPr id="75885" name="Rectangle 109"/>
          <p:cNvSpPr>
            <a:spLocks noChangeArrowheads="1"/>
          </p:cNvSpPr>
          <p:nvPr/>
        </p:nvSpPr>
        <p:spPr bwMode="auto">
          <a:xfrm>
            <a:off x="481013" y="3733800"/>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8.0%</a:t>
            </a:r>
            <a:endParaRPr lang="en-GB" sz="1800"/>
          </a:p>
        </p:txBody>
      </p:sp>
      <p:sp>
        <p:nvSpPr>
          <p:cNvPr id="75886" name="Rectangle 110"/>
          <p:cNvSpPr>
            <a:spLocks noChangeArrowheads="1"/>
          </p:cNvSpPr>
          <p:nvPr/>
        </p:nvSpPr>
        <p:spPr bwMode="auto">
          <a:xfrm>
            <a:off x="481013" y="3490913"/>
            <a:ext cx="366712"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9.0%</a:t>
            </a:r>
            <a:endParaRPr lang="en-GB" sz="1800"/>
          </a:p>
        </p:txBody>
      </p:sp>
      <p:sp>
        <p:nvSpPr>
          <p:cNvPr id="75887" name="Rectangle 111"/>
          <p:cNvSpPr>
            <a:spLocks noChangeArrowheads="1"/>
          </p:cNvSpPr>
          <p:nvPr/>
        </p:nvSpPr>
        <p:spPr bwMode="auto">
          <a:xfrm>
            <a:off x="406400" y="3259138"/>
            <a:ext cx="441325"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10.0%</a:t>
            </a:r>
            <a:endParaRPr lang="en-GB" sz="1800"/>
          </a:p>
        </p:txBody>
      </p:sp>
      <p:sp>
        <p:nvSpPr>
          <p:cNvPr id="75888" name="Rectangle 112"/>
          <p:cNvSpPr>
            <a:spLocks noChangeArrowheads="1"/>
          </p:cNvSpPr>
          <p:nvPr/>
        </p:nvSpPr>
        <p:spPr bwMode="auto">
          <a:xfrm>
            <a:off x="406400" y="3016250"/>
            <a:ext cx="441325"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11.0%</a:t>
            </a:r>
            <a:endParaRPr lang="en-GB" sz="1800"/>
          </a:p>
        </p:txBody>
      </p:sp>
      <p:sp>
        <p:nvSpPr>
          <p:cNvPr id="75889" name="Rectangle 113"/>
          <p:cNvSpPr>
            <a:spLocks noChangeArrowheads="1"/>
          </p:cNvSpPr>
          <p:nvPr/>
        </p:nvSpPr>
        <p:spPr bwMode="auto">
          <a:xfrm>
            <a:off x="406400" y="2786063"/>
            <a:ext cx="441325"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12.0%</a:t>
            </a:r>
            <a:endParaRPr lang="en-GB" sz="1800"/>
          </a:p>
        </p:txBody>
      </p:sp>
      <p:sp>
        <p:nvSpPr>
          <p:cNvPr id="75890" name="Rectangle 114"/>
          <p:cNvSpPr>
            <a:spLocks noChangeArrowheads="1"/>
          </p:cNvSpPr>
          <p:nvPr/>
        </p:nvSpPr>
        <p:spPr bwMode="auto">
          <a:xfrm rot="-5400000">
            <a:off x="792957"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Jan-01</a:t>
            </a:r>
            <a:endParaRPr lang="en-GB" sz="1800"/>
          </a:p>
        </p:txBody>
      </p:sp>
      <p:sp>
        <p:nvSpPr>
          <p:cNvPr id="75891" name="Rectangle 115"/>
          <p:cNvSpPr>
            <a:spLocks noChangeArrowheads="1"/>
          </p:cNvSpPr>
          <p:nvPr/>
        </p:nvSpPr>
        <p:spPr bwMode="auto">
          <a:xfrm rot="-5400000">
            <a:off x="1074738" y="5856287"/>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Feb-01</a:t>
            </a:r>
            <a:endParaRPr lang="en-GB" sz="1800"/>
          </a:p>
        </p:txBody>
      </p:sp>
      <p:sp>
        <p:nvSpPr>
          <p:cNvPr id="75892" name="Rectangle 116"/>
          <p:cNvSpPr>
            <a:spLocks noChangeArrowheads="1"/>
          </p:cNvSpPr>
          <p:nvPr/>
        </p:nvSpPr>
        <p:spPr bwMode="auto">
          <a:xfrm rot="-5400000">
            <a:off x="1368426" y="5856287"/>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Mar-01</a:t>
            </a:r>
            <a:endParaRPr lang="en-GB" sz="1800"/>
          </a:p>
        </p:txBody>
      </p:sp>
      <p:sp>
        <p:nvSpPr>
          <p:cNvPr id="75893" name="Rectangle 117"/>
          <p:cNvSpPr>
            <a:spLocks noChangeArrowheads="1"/>
          </p:cNvSpPr>
          <p:nvPr/>
        </p:nvSpPr>
        <p:spPr bwMode="auto">
          <a:xfrm rot="-5400000">
            <a:off x="1675607" y="5866606"/>
            <a:ext cx="465138"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Apr-01</a:t>
            </a:r>
            <a:endParaRPr lang="en-GB" sz="1800"/>
          </a:p>
        </p:txBody>
      </p:sp>
      <p:sp>
        <p:nvSpPr>
          <p:cNvPr id="75894" name="Rectangle 118"/>
          <p:cNvSpPr>
            <a:spLocks noChangeArrowheads="1"/>
          </p:cNvSpPr>
          <p:nvPr/>
        </p:nvSpPr>
        <p:spPr bwMode="auto">
          <a:xfrm rot="-5400000">
            <a:off x="1944688" y="5865812"/>
            <a:ext cx="5143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May-01</a:t>
            </a:r>
            <a:endParaRPr lang="en-GB" sz="1800"/>
          </a:p>
        </p:txBody>
      </p:sp>
      <p:sp>
        <p:nvSpPr>
          <p:cNvPr id="75895" name="Rectangle 119"/>
          <p:cNvSpPr>
            <a:spLocks noChangeArrowheads="1"/>
          </p:cNvSpPr>
          <p:nvPr/>
        </p:nvSpPr>
        <p:spPr bwMode="auto">
          <a:xfrm rot="-5400000">
            <a:off x="2262982"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Jun-01</a:t>
            </a:r>
            <a:endParaRPr lang="en-GB" sz="1800"/>
          </a:p>
        </p:txBody>
      </p:sp>
      <p:sp>
        <p:nvSpPr>
          <p:cNvPr id="75896" name="Rectangle 120"/>
          <p:cNvSpPr>
            <a:spLocks noChangeArrowheads="1"/>
          </p:cNvSpPr>
          <p:nvPr/>
        </p:nvSpPr>
        <p:spPr bwMode="auto">
          <a:xfrm rot="-5400000">
            <a:off x="2576513" y="5829300"/>
            <a:ext cx="428625"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Jul-01</a:t>
            </a:r>
            <a:endParaRPr lang="en-GB" sz="1800"/>
          </a:p>
        </p:txBody>
      </p:sp>
      <p:sp>
        <p:nvSpPr>
          <p:cNvPr id="75897" name="Rectangle 121"/>
          <p:cNvSpPr>
            <a:spLocks noChangeArrowheads="1"/>
          </p:cNvSpPr>
          <p:nvPr/>
        </p:nvSpPr>
        <p:spPr bwMode="auto">
          <a:xfrm rot="-5400000">
            <a:off x="2827338" y="5878512"/>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Aug-01</a:t>
            </a:r>
            <a:endParaRPr lang="en-GB" sz="1800"/>
          </a:p>
        </p:txBody>
      </p:sp>
      <p:sp>
        <p:nvSpPr>
          <p:cNvPr id="75898" name="Rectangle 122"/>
          <p:cNvSpPr>
            <a:spLocks noChangeArrowheads="1"/>
          </p:cNvSpPr>
          <p:nvPr/>
        </p:nvSpPr>
        <p:spPr bwMode="auto">
          <a:xfrm rot="-5400000">
            <a:off x="3121026"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Sep-01</a:t>
            </a:r>
            <a:endParaRPr lang="en-GB" sz="1800"/>
          </a:p>
        </p:txBody>
      </p:sp>
      <p:sp>
        <p:nvSpPr>
          <p:cNvPr id="75899" name="Rectangle 123"/>
          <p:cNvSpPr>
            <a:spLocks noChangeArrowheads="1"/>
          </p:cNvSpPr>
          <p:nvPr/>
        </p:nvSpPr>
        <p:spPr bwMode="auto">
          <a:xfrm rot="-5400000">
            <a:off x="3428207"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Oct-01</a:t>
            </a:r>
            <a:endParaRPr lang="en-GB" sz="1800"/>
          </a:p>
        </p:txBody>
      </p:sp>
      <p:sp>
        <p:nvSpPr>
          <p:cNvPr id="75900" name="Rectangle 124"/>
          <p:cNvSpPr>
            <a:spLocks noChangeArrowheads="1"/>
          </p:cNvSpPr>
          <p:nvPr/>
        </p:nvSpPr>
        <p:spPr bwMode="auto">
          <a:xfrm rot="-5400000">
            <a:off x="3709988"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Nov-01</a:t>
            </a:r>
            <a:endParaRPr lang="en-GB" sz="1800"/>
          </a:p>
        </p:txBody>
      </p:sp>
      <p:sp>
        <p:nvSpPr>
          <p:cNvPr id="75901" name="Rectangle 125"/>
          <p:cNvSpPr>
            <a:spLocks noChangeArrowheads="1"/>
          </p:cNvSpPr>
          <p:nvPr/>
        </p:nvSpPr>
        <p:spPr bwMode="auto">
          <a:xfrm rot="-5400000">
            <a:off x="4003676"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Dec-01</a:t>
            </a:r>
            <a:endParaRPr lang="en-GB" sz="1800"/>
          </a:p>
        </p:txBody>
      </p:sp>
      <p:sp>
        <p:nvSpPr>
          <p:cNvPr id="75902" name="Rectangle 126"/>
          <p:cNvSpPr>
            <a:spLocks noChangeArrowheads="1"/>
          </p:cNvSpPr>
          <p:nvPr/>
        </p:nvSpPr>
        <p:spPr bwMode="auto">
          <a:xfrm rot="-5400000">
            <a:off x="4310857"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Jan-02</a:t>
            </a:r>
            <a:endParaRPr lang="en-GB" sz="1800"/>
          </a:p>
        </p:txBody>
      </p:sp>
      <p:sp>
        <p:nvSpPr>
          <p:cNvPr id="75903" name="Rectangle 127"/>
          <p:cNvSpPr>
            <a:spLocks noChangeArrowheads="1"/>
          </p:cNvSpPr>
          <p:nvPr/>
        </p:nvSpPr>
        <p:spPr bwMode="auto">
          <a:xfrm rot="-5400000">
            <a:off x="4592638" y="5856287"/>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Feb-02</a:t>
            </a:r>
            <a:endParaRPr lang="en-GB" sz="1800"/>
          </a:p>
        </p:txBody>
      </p:sp>
      <p:sp>
        <p:nvSpPr>
          <p:cNvPr id="75904" name="Rectangle 128"/>
          <p:cNvSpPr>
            <a:spLocks noChangeArrowheads="1"/>
          </p:cNvSpPr>
          <p:nvPr/>
        </p:nvSpPr>
        <p:spPr bwMode="auto">
          <a:xfrm rot="-5400000">
            <a:off x="4886326" y="5856287"/>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Mar-02</a:t>
            </a:r>
            <a:endParaRPr lang="en-GB" sz="1800"/>
          </a:p>
        </p:txBody>
      </p:sp>
      <p:sp>
        <p:nvSpPr>
          <p:cNvPr id="75905" name="Rectangle 129"/>
          <p:cNvSpPr>
            <a:spLocks noChangeArrowheads="1"/>
          </p:cNvSpPr>
          <p:nvPr/>
        </p:nvSpPr>
        <p:spPr bwMode="auto">
          <a:xfrm rot="-5400000">
            <a:off x="5191919" y="5866606"/>
            <a:ext cx="465138"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Apr-02</a:t>
            </a:r>
            <a:endParaRPr lang="en-GB" sz="1800"/>
          </a:p>
        </p:txBody>
      </p:sp>
      <p:sp>
        <p:nvSpPr>
          <p:cNvPr id="75906" name="Rectangle 130"/>
          <p:cNvSpPr>
            <a:spLocks noChangeArrowheads="1"/>
          </p:cNvSpPr>
          <p:nvPr/>
        </p:nvSpPr>
        <p:spPr bwMode="auto">
          <a:xfrm rot="-5400000">
            <a:off x="5462588" y="5865812"/>
            <a:ext cx="5143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May-02</a:t>
            </a:r>
            <a:endParaRPr lang="en-GB" sz="1800"/>
          </a:p>
        </p:txBody>
      </p:sp>
      <p:sp>
        <p:nvSpPr>
          <p:cNvPr id="75907" name="Rectangle 131"/>
          <p:cNvSpPr>
            <a:spLocks noChangeArrowheads="1"/>
          </p:cNvSpPr>
          <p:nvPr/>
        </p:nvSpPr>
        <p:spPr bwMode="auto">
          <a:xfrm rot="-5400000">
            <a:off x="5780882"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Jun-02</a:t>
            </a:r>
            <a:endParaRPr lang="en-GB" sz="1800"/>
          </a:p>
        </p:txBody>
      </p:sp>
      <p:sp>
        <p:nvSpPr>
          <p:cNvPr id="75908" name="Rectangle 132"/>
          <p:cNvSpPr>
            <a:spLocks noChangeArrowheads="1"/>
          </p:cNvSpPr>
          <p:nvPr/>
        </p:nvSpPr>
        <p:spPr bwMode="auto">
          <a:xfrm rot="-5400000">
            <a:off x="6092825" y="5829300"/>
            <a:ext cx="428625"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Jul-02</a:t>
            </a:r>
            <a:endParaRPr lang="en-GB" sz="1800"/>
          </a:p>
        </p:txBody>
      </p:sp>
      <p:sp>
        <p:nvSpPr>
          <p:cNvPr id="75909" name="Rectangle 133"/>
          <p:cNvSpPr>
            <a:spLocks noChangeArrowheads="1"/>
          </p:cNvSpPr>
          <p:nvPr/>
        </p:nvSpPr>
        <p:spPr bwMode="auto">
          <a:xfrm rot="-5400000">
            <a:off x="6357938" y="5878512"/>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Aug-02</a:t>
            </a:r>
            <a:endParaRPr lang="en-GB" sz="1800"/>
          </a:p>
        </p:txBody>
      </p:sp>
      <p:sp>
        <p:nvSpPr>
          <p:cNvPr id="75910" name="Rectangle 134"/>
          <p:cNvSpPr>
            <a:spLocks noChangeArrowheads="1"/>
          </p:cNvSpPr>
          <p:nvPr/>
        </p:nvSpPr>
        <p:spPr bwMode="auto">
          <a:xfrm rot="-5400000">
            <a:off x="6638926"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Sep-02</a:t>
            </a:r>
            <a:endParaRPr lang="en-GB" sz="1800"/>
          </a:p>
        </p:txBody>
      </p:sp>
      <p:sp>
        <p:nvSpPr>
          <p:cNvPr id="75911" name="Rectangle 135"/>
          <p:cNvSpPr>
            <a:spLocks noChangeArrowheads="1"/>
          </p:cNvSpPr>
          <p:nvPr/>
        </p:nvSpPr>
        <p:spPr bwMode="auto">
          <a:xfrm rot="-5400000">
            <a:off x="6944519"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Oct-02</a:t>
            </a:r>
            <a:endParaRPr lang="en-GB" sz="1800"/>
          </a:p>
        </p:txBody>
      </p:sp>
      <p:sp>
        <p:nvSpPr>
          <p:cNvPr id="75912" name="Rectangle 136"/>
          <p:cNvSpPr>
            <a:spLocks noChangeArrowheads="1"/>
          </p:cNvSpPr>
          <p:nvPr/>
        </p:nvSpPr>
        <p:spPr bwMode="auto">
          <a:xfrm rot="-5400000">
            <a:off x="7227888"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Nov-02</a:t>
            </a:r>
            <a:endParaRPr lang="en-GB" sz="1800"/>
          </a:p>
        </p:txBody>
      </p:sp>
      <p:sp>
        <p:nvSpPr>
          <p:cNvPr id="75913" name="Rectangle 137"/>
          <p:cNvSpPr>
            <a:spLocks noChangeArrowheads="1"/>
          </p:cNvSpPr>
          <p:nvPr/>
        </p:nvSpPr>
        <p:spPr bwMode="auto">
          <a:xfrm rot="-5400000">
            <a:off x="7521576" y="5867400"/>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Dec-02</a:t>
            </a:r>
            <a:endParaRPr lang="en-GB" sz="1800"/>
          </a:p>
        </p:txBody>
      </p:sp>
      <p:sp>
        <p:nvSpPr>
          <p:cNvPr id="75914" name="Rectangle 138"/>
          <p:cNvSpPr>
            <a:spLocks noChangeArrowheads="1"/>
          </p:cNvSpPr>
          <p:nvPr/>
        </p:nvSpPr>
        <p:spPr bwMode="auto">
          <a:xfrm rot="-5400000">
            <a:off x="7827169" y="5855494"/>
            <a:ext cx="465137"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Jan-03</a:t>
            </a:r>
            <a:endParaRPr lang="en-GB" sz="1800"/>
          </a:p>
        </p:txBody>
      </p:sp>
      <p:sp>
        <p:nvSpPr>
          <p:cNvPr id="75915" name="Rectangle 139"/>
          <p:cNvSpPr>
            <a:spLocks noChangeArrowheads="1"/>
          </p:cNvSpPr>
          <p:nvPr/>
        </p:nvSpPr>
        <p:spPr bwMode="auto">
          <a:xfrm rot="-5400000">
            <a:off x="8110538" y="5856287"/>
            <a:ext cx="488950" cy="161925"/>
          </a:xfrm>
          <a:prstGeom prst="rect">
            <a:avLst/>
          </a:prstGeom>
          <a:noFill/>
          <a:ln w="9525">
            <a:noFill/>
            <a:miter lim="800000"/>
            <a:headEnd/>
            <a:tailEnd/>
          </a:ln>
        </p:spPr>
        <p:txBody>
          <a:bodyPr wrap="none" lIns="0" tIns="0" rIns="0" bIns="0">
            <a:spAutoFit/>
          </a:bodyPr>
          <a:lstStyle/>
          <a:p>
            <a:pPr algn="l" eaLnBrk="1" hangingPunct="1"/>
            <a:r>
              <a:rPr lang="en-GB" sz="1000">
                <a:solidFill>
                  <a:srgbClr val="000000"/>
                </a:solidFill>
              </a:rPr>
              <a:t>Feb-03</a:t>
            </a:r>
            <a:endParaRPr lang="en-GB" sz="1800"/>
          </a:p>
        </p:txBody>
      </p:sp>
      <p:sp>
        <p:nvSpPr>
          <p:cNvPr id="75916" name="Rectangle 140"/>
          <p:cNvSpPr>
            <a:spLocks noChangeArrowheads="1"/>
          </p:cNvSpPr>
          <p:nvPr/>
        </p:nvSpPr>
        <p:spPr bwMode="auto">
          <a:xfrm>
            <a:off x="4389438" y="6299200"/>
            <a:ext cx="600075" cy="207963"/>
          </a:xfrm>
          <a:prstGeom prst="rect">
            <a:avLst/>
          </a:prstGeom>
          <a:noFill/>
          <a:ln w="9525">
            <a:noFill/>
            <a:miter lim="800000"/>
            <a:headEnd/>
            <a:tailEnd/>
          </a:ln>
        </p:spPr>
        <p:txBody>
          <a:bodyPr wrap="none" lIns="0" tIns="0" rIns="0" bIns="0">
            <a:spAutoFit/>
          </a:bodyPr>
          <a:lstStyle/>
          <a:p>
            <a:pPr algn="l" eaLnBrk="1" hangingPunct="1"/>
            <a:r>
              <a:rPr lang="en-GB">
                <a:solidFill>
                  <a:srgbClr val="000000"/>
                </a:solidFill>
              </a:rPr>
              <a:t>Months</a:t>
            </a:r>
            <a:endParaRPr lang="en-GB" sz="1800"/>
          </a:p>
        </p:txBody>
      </p:sp>
      <p:sp>
        <p:nvSpPr>
          <p:cNvPr id="75917" name="Rectangle 141"/>
          <p:cNvSpPr>
            <a:spLocks noChangeArrowheads="1"/>
          </p:cNvSpPr>
          <p:nvPr/>
        </p:nvSpPr>
        <p:spPr bwMode="auto">
          <a:xfrm>
            <a:off x="260350" y="4160838"/>
            <a:ext cx="220663" cy="207962"/>
          </a:xfrm>
          <a:prstGeom prst="rect">
            <a:avLst/>
          </a:prstGeom>
          <a:noFill/>
          <a:ln w="9525">
            <a:noFill/>
            <a:miter lim="800000"/>
            <a:headEnd/>
            <a:tailEnd/>
          </a:ln>
        </p:spPr>
        <p:txBody>
          <a:bodyPr wrap="none" lIns="0" tIns="0" rIns="0" bIns="0">
            <a:spAutoFit/>
          </a:bodyPr>
          <a:lstStyle/>
          <a:p>
            <a:pPr algn="l" eaLnBrk="1" hangingPunct="1"/>
            <a:r>
              <a:rPr lang="en-GB" b="1">
                <a:solidFill>
                  <a:srgbClr val="000000"/>
                </a:solidFill>
              </a:rPr>
              <a:t>%</a:t>
            </a:r>
            <a:endParaRPr lang="en-GB" sz="1800"/>
          </a:p>
        </p:txBody>
      </p:sp>
      <p:grpSp>
        <p:nvGrpSpPr>
          <p:cNvPr id="75918" name="Group 142"/>
          <p:cNvGrpSpPr>
            <a:grpSpLocks/>
          </p:cNvGrpSpPr>
          <p:nvPr/>
        </p:nvGrpSpPr>
        <p:grpSpPr bwMode="auto">
          <a:xfrm flipV="1">
            <a:off x="909638" y="4775200"/>
            <a:ext cx="7629525" cy="79375"/>
            <a:chOff x="898" y="2701"/>
            <a:chExt cx="4006" cy="61"/>
          </a:xfrm>
        </p:grpSpPr>
        <p:sp>
          <p:nvSpPr>
            <p:cNvPr id="75922" name="Line 143"/>
            <p:cNvSpPr>
              <a:spLocks noChangeShapeType="1"/>
            </p:cNvSpPr>
            <p:nvPr/>
          </p:nvSpPr>
          <p:spPr bwMode="auto">
            <a:xfrm>
              <a:off x="898" y="2729"/>
              <a:ext cx="3947" cy="2"/>
            </a:xfrm>
            <a:prstGeom prst="line">
              <a:avLst/>
            </a:prstGeom>
            <a:noFill/>
            <a:ln w="11113">
              <a:solidFill>
                <a:srgbClr val="FF0000"/>
              </a:solidFill>
              <a:round/>
              <a:headEnd/>
              <a:tailEnd/>
            </a:ln>
          </p:spPr>
          <p:txBody>
            <a:bodyPr/>
            <a:lstStyle/>
            <a:p>
              <a:endParaRPr lang="en-US"/>
            </a:p>
          </p:txBody>
        </p:sp>
        <p:sp>
          <p:nvSpPr>
            <p:cNvPr id="75923" name="Freeform 144"/>
            <p:cNvSpPr>
              <a:spLocks/>
            </p:cNvSpPr>
            <p:nvPr/>
          </p:nvSpPr>
          <p:spPr bwMode="auto">
            <a:xfrm>
              <a:off x="4843" y="2701"/>
              <a:ext cx="61" cy="61"/>
            </a:xfrm>
            <a:custGeom>
              <a:avLst/>
              <a:gdLst>
                <a:gd name="T0" fmla="*/ 0 w 122"/>
                <a:gd name="T1" fmla="*/ 122 h 122"/>
                <a:gd name="T2" fmla="*/ 122 w 122"/>
                <a:gd name="T3" fmla="*/ 60 h 122"/>
                <a:gd name="T4" fmla="*/ 0 w 122"/>
                <a:gd name="T5" fmla="*/ 0 h 122"/>
                <a:gd name="T6" fmla="*/ 0 w 122"/>
                <a:gd name="T7" fmla="*/ 122 h 122"/>
                <a:gd name="T8" fmla="*/ 0 60000 65536"/>
                <a:gd name="T9" fmla="*/ 0 60000 65536"/>
                <a:gd name="T10" fmla="*/ 0 60000 65536"/>
                <a:gd name="T11" fmla="*/ 0 60000 65536"/>
                <a:gd name="T12" fmla="*/ 0 w 122"/>
                <a:gd name="T13" fmla="*/ 0 h 122"/>
                <a:gd name="T14" fmla="*/ 122 w 122"/>
                <a:gd name="T15" fmla="*/ 122 h 122"/>
              </a:gdLst>
              <a:ahLst/>
              <a:cxnLst>
                <a:cxn ang="T8">
                  <a:pos x="T0" y="T1"/>
                </a:cxn>
                <a:cxn ang="T9">
                  <a:pos x="T2" y="T3"/>
                </a:cxn>
                <a:cxn ang="T10">
                  <a:pos x="T4" y="T5"/>
                </a:cxn>
                <a:cxn ang="T11">
                  <a:pos x="T6" y="T7"/>
                </a:cxn>
              </a:cxnLst>
              <a:rect l="T12" t="T13" r="T14" b="T15"/>
              <a:pathLst>
                <a:path w="122" h="122">
                  <a:moveTo>
                    <a:pt x="0" y="122"/>
                  </a:moveTo>
                  <a:lnTo>
                    <a:pt x="122" y="60"/>
                  </a:lnTo>
                  <a:lnTo>
                    <a:pt x="0" y="0"/>
                  </a:lnTo>
                  <a:lnTo>
                    <a:pt x="0" y="122"/>
                  </a:lnTo>
                  <a:close/>
                </a:path>
              </a:pathLst>
            </a:custGeom>
            <a:solidFill>
              <a:srgbClr val="FF0000"/>
            </a:solidFill>
            <a:ln w="9525">
              <a:noFill/>
              <a:round/>
              <a:headEnd/>
              <a:tailEnd/>
            </a:ln>
          </p:spPr>
          <p:txBody>
            <a:bodyPr/>
            <a:lstStyle/>
            <a:p>
              <a:endParaRPr lang="en-US"/>
            </a:p>
          </p:txBody>
        </p:sp>
      </p:grpSp>
      <p:sp>
        <p:nvSpPr>
          <p:cNvPr id="75919" name="Rectangle 145"/>
          <p:cNvSpPr>
            <a:spLocks noChangeArrowheads="1"/>
          </p:cNvSpPr>
          <p:nvPr/>
        </p:nvSpPr>
        <p:spPr bwMode="auto">
          <a:xfrm>
            <a:off x="8566150" y="4738688"/>
            <a:ext cx="444500" cy="136525"/>
          </a:xfrm>
          <a:prstGeom prst="rect">
            <a:avLst/>
          </a:prstGeom>
          <a:noFill/>
          <a:ln w="9525">
            <a:noFill/>
            <a:miter lim="800000"/>
            <a:headEnd/>
            <a:tailEnd/>
          </a:ln>
        </p:spPr>
        <p:txBody>
          <a:bodyPr lIns="0" tIns="0" rIns="0" bIns="0">
            <a:spAutoFit/>
          </a:bodyPr>
          <a:lstStyle/>
          <a:p>
            <a:pPr algn="l" eaLnBrk="1" hangingPunct="1"/>
            <a:r>
              <a:rPr lang="en-US" sz="900">
                <a:solidFill>
                  <a:srgbClr val="000000"/>
                </a:solidFill>
                <a:cs typeface="Arial" pitchFamily="34" charset="0"/>
              </a:rPr>
              <a:t>3.77%</a:t>
            </a:r>
            <a:r>
              <a:rPr lang="en-US" sz="900" baseline="30000">
                <a:solidFill>
                  <a:srgbClr val="000000"/>
                </a:solidFill>
                <a:cs typeface="Arial" pitchFamily="34" charset="0"/>
              </a:rPr>
              <a:t>*</a:t>
            </a:r>
            <a:endParaRPr lang="en-US" sz="900">
              <a:cs typeface="Arial" pitchFamily="34" charset="0"/>
            </a:endParaRPr>
          </a:p>
        </p:txBody>
      </p:sp>
      <p:sp>
        <p:nvSpPr>
          <p:cNvPr id="75920" name="Text Box 146"/>
          <p:cNvSpPr txBox="1">
            <a:spLocks noChangeArrowheads="1"/>
          </p:cNvSpPr>
          <p:nvPr/>
        </p:nvSpPr>
        <p:spPr bwMode="auto">
          <a:xfrm>
            <a:off x="730250" y="6477000"/>
            <a:ext cx="4262438" cy="204788"/>
          </a:xfrm>
          <a:prstGeom prst="rect">
            <a:avLst/>
          </a:prstGeom>
          <a:noFill/>
          <a:ln w="12700">
            <a:noFill/>
            <a:miter lim="800000"/>
            <a:headEnd/>
            <a:tailEnd/>
          </a:ln>
        </p:spPr>
        <p:txBody>
          <a:bodyPr lIns="207797" tIns="41559" rIns="207797" bIns="41559" anchor="ctr">
            <a:spAutoFit/>
          </a:bodyPr>
          <a:lstStyle/>
          <a:p>
            <a:pPr algn="l" defTabSz="831850">
              <a:spcBef>
                <a:spcPct val="50000"/>
              </a:spcBef>
            </a:pPr>
            <a:r>
              <a:rPr lang="en-US" sz="800">
                <a:solidFill>
                  <a:srgbClr val="000000"/>
                </a:solidFill>
              </a:rPr>
              <a:t>Note: *Long run annual default rate is 3.77%</a:t>
            </a:r>
          </a:p>
        </p:txBody>
      </p:sp>
      <p:sp>
        <p:nvSpPr>
          <p:cNvPr id="75921" name="Rectangle 147"/>
          <p:cNvSpPr>
            <a:spLocks noGrp="1" noChangeArrowheads="1"/>
          </p:cNvSpPr>
          <p:nvPr>
            <p:ph type="title"/>
          </p:nvPr>
        </p:nvSpPr>
        <p:spPr/>
        <p:txBody>
          <a:bodyPr/>
          <a:lstStyle/>
          <a:p>
            <a:r>
              <a:rPr lang="en-US" smtClean="0"/>
              <a:t>Moody’s Forecast of Default Rates</a:t>
            </a:r>
          </a:p>
        </p:txBody>
      </p:sp>
    </p:spTree>
  </p:cSld>
  <p:clrMapOvr>
    <a:masterClrMapping/>
  </p:clrMapOvr>
  <p:transition>
    <p:wipe dir="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smtClean="0"/>
              <a:t>Updated Transition Matrix</a:t>
            </a:r>
          </a:p>
        </p:txBody>
      </p:sp>
      <p:pic>
        <p:nvPicPr>
          <p:cNvPr id="76803" name="Picture 3"/>
          <p:cNvPicPr>
            <a:picLocks noGrp="1" noChangeAspect="1" noChangeArrowheads="1"/>
          </p:cNvPicPr>
          <p:nvPr>
            <p:ph type="body" idx="1"/>
          </p:nvPr>
        </p:nvPicPr>
        <p:blipFill>
          <a:blip r:embed="rId2" cstate="print"/>
          <a:srcRect/>
          <a:stretch>
            <a:fillRect/>
          </a:stretch>
        </p:blipFill>
        <p:spPr>
          <a:xfrm>
            <a:off x="1479550" y="1524000"/>
            <a:ext cx="6488113" cy="4648200"/>
          </a:xfrm>
          <a:noFill/>
        </p:spPr>
      </p:pic>
    </p:spTree>
  </p:cSld>
  <p:clrMapOvr>
    <a:masterClrMapping/>
  </p:clrMapOvr>
  <p:transition>
    <p:zo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mtClean="0"/>
              <a:t>Probability of Default</a:t>
            </a:r>
          </a:p>
        </p:txBody>
      </p:sp>
      <p:sp>
        <p:nvSpPr>
          <p:cNvPr id="77827" name="Rectangle 3"/>
          <p:cNvSpPr>
            <a:spLocks noGrp="1" noChangeArrowheads="1"/>
          </p:cNvSpPr>
          <p:nvPr>
            <p:ph type="body" idx="1"/>
          </p:nvPr>
        </p:nvSpPr>
        <p:spPr/>
        <p:txBody>
          <a:bodyPr/>
          <a:lstStyle/>
          <a:p>
            <a:r>
              <a:rPr lang="en-US" smtClean="0"/>
              <a:t>This chart shows rating migrations and the probability of default for alternative loans.  Note the increase in default probability with longer loans.</a:t>
            </a:r>
          </a:p>
        </p:txBody>
      </p:sp>
      <p:pic>
        <p:nvPicPr>
          <p:cNvPr id="77828" name="Picture 4"/>
          <p:cNvPicPr>
            <a:picLocks noGrp="1" noChangeAspect="1" noChangeArrowheads="1"/>
          </p:cNvPicPr>
          <p:nvPr>
            <p:ph sz="half" idx="4294967295"/>
          </p:nvPr>
        </p:nvPicPr>
        <p:blipFill>
          <a:blip r:embed="rId3" cstate="print"/>
          <a:srcRect/>
          <a:stretch>
            <a:fillRect/>
          </a:stretch>
        </p:blipFill>
        <p:spPr>
          <a:xfrm>
            <a:off x="609600" y="2401888"/>
            <a:ext cx="7848600" cy="3770312"/>
          </a:xfrm>
          <a:noFill/>
        </p:spPr>
      </p:pic>
    </p:spTree>
  </p:cSld>
  <p:clrMapOvr>
    <a:masterClrMapping/>
  </p:clrMapOvr>
  <p:transition>
    <p:zo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smtClean="0"/>
              <a:t>Bond Ratings and Historic Credit Spreads</a:t>
            </a:r>
          </a:p>
        </p:txBody>
      </p:sp>
      <p:pic>
        <p:nvPicPr>
          <p:cNvPr id="78851" name="Picture 3" descr="bond_yields"/>
          <p:cNvPicPr>
            <a:picLocks noGrp="1" noChangeAspect="1" noChangeArrowheads="1"/>
          </p:cNvPicPr>
          <p:nvPr>
            <p:ph sz="half" idx="1"/>
          </p:nvPr>
        </p:nvPicPr>
        <p:blipFill>
          <a:blip r:embed="rId3" cstate="print"/>
          <a:srcRect/>
          <a:stretch>
            <a:fillRect/>
          </a:stretch>
        </p:blipFill>
        <p:spPr>
          <a:xfrm>
            <a:off x="381000" y="1752600"/>
            <a:ext cx="3967163" cy="3400425"/>
          </a:xfrm>
          <a:noFill/>
        </p:spPr>
      </p:pic>
      <p:pic>
        <p:nvPicPr>
          <p:cNvPr id="78852" name="Picture 4" descr="bond_yields1"/>
          <p:cNvPicPr>
            <a:picLocks noGrp="1" noChangeAspect="1" noChangeArrowheads="1"/>
          </p:cNvPicPr>
          <p:nvPr>
            <p:ph sz="half" idx="2"/>
          </p:nvPr>
        </p:nvPicPr>
        <p:blipFill>
          <a:blip r:embed="rId4" cstate="print"/>
          <a:srcRect/>
          <a:stretch>
            <a:fillRect/>
          </a:stretch>
        </p:blipFill>
        <p:spPr>
          <a:xfrm>
            <a:off x="5029200" y="685800"/>
            <a:ext cx="3763963" cy="2913063"/>
          </a:xfrm>
          <a:noFill/>
        </p:spPr>
      </p:pic>
      <p:pic>
        <p:nvPicPr>
          <p:cNvPr id="78853" name="Picture 5"/>
          <p:cNvPicPr>
            <a:picLocks noChangeAspect="1" noChangeArrowheads="1"/>
          </p:cNvPicPr>
          <p:nvPr/>
        </p:nvPicPr>
        <p:blipFill>
          <a:blip r:embed="rId5" cstate="print"/>
          <a:srcRect/>
          <a:stretch>
            <a:fillRect/>
          </a:stretch>
        </p:blipFill>
        <p:spPr bwMode="auto">
          <a:xfrm>
            <a:off x="4953000" y="3810000"/>
            <a:ext cx="3762375" cy="2530475"/>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smtClean="0"/>
              <a:t>Credit Spreads for Utility Debt</a:t>
            </a:r>
          </a:p>
        </p:txBody>
      </p:sp>
      <p:pic>
        <p:nvPicPr>
          <p:cNvPr id="79875" name="Picture 3"/>
          <p:cNvPicPr>
            <a:picLocks noGrp="1" noChangeAspect="1" noChangeArrowheads="1"/>
          </p:cNvPicPr>
          <p:nvPr>
            <p:ph type="body" idx="1"/>
          </p:nvPr>
        </p:nvPicPr>
        <p:blipFill>
          <a:blip r:embed="rId3" cstate="print"/>
          <a:srcRect/>
          <a:stretch>
            <a:fillRect/>
          </a:stretch>
        </p:blipFill>
        <p:spPr>
          <a:xfrm>
            <a:off x="1981200" y="1219200"/>
            <a:ext cx="5257800" cy="5183188"/>
          </a:xfrm>
          <a:noFill/>
        </p:spPr>
      </p:pic>
    </p:spTree>
  </p:cSld>
  <p:clrMapOvr>
    <a:masterClrMapping/>
  </p:clrMapOvr>
  <p:transition>
    <p:zoom/>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smtClean="0"/>
              <a:t>DSCR Criteria in Different Industries in Project Finance</a:t>
            </a:r>
          </a:p>
        </p:txBody>
      </p:sp>
      <p:sp>
        <p:nvSpPr>
          <p:cNvPr id="80899" name="Rectangle 3"/>
          <p:cNvSpPr>
            <a:spLocks noGrp="1" noChangeArrowheads="1"/>
          </p:cNvSpPr>
          <p:nvPr>
            <p:ph type="body" idx="1"/>
          </p:nvPr>
        </p:nvSpPr>
        <p:spPr/>
        <p:txBody>
          <a:bodyPr/>
          <a:lstStyle/>
          <a:p>
            <a:pPr marL="342900" indent="-342900">
              <a:lnSpc>
                <a:spcPct val="90000"/>
              </a:lnSpc>
            </a:pPr>
            <a:r>
              <a:rPr lang="en-US" sz="1600" smtClean="0"/>
              <a:t>Electric Power: 	 	1.3-1.4</a:t>
            </a:r>
          </a:p>
          <a:p>
            <a:pPr marL="342900" indent="-342900">
              <a:lnSpc>
                <a:spcPct val="90000"/>
              </a:lnSpc>
            </a:pPr>
            <a:r>
              <a:rPr lang="en-US" sz="1600" smtClean="0"/>
              <a:t>Resources:		1.5-2.0</a:t>
            </a:r>
          </a:p>
          <a:p>
            <a:pPr marL="342900" indent="-342900">
              <a:lnSpc>
                <a:spcPct val="90000"/>
              </a:lnSpc>
            </a:pPr>
            <a:r>
              <a:rPr lang="en-US" sz="1600" smtClean="0"/>
              <a:t>Telecoms:		1.5-2.0</a:t>
            </a:r>
          </a:p>
          <a:p>
            <a:pPr marL="342900" indent="-342900">
              <a:lnSpc>
                <a:spcPct val="90000"/>
              </a:lnSpc>
            </a:pPr>
            <a:r>
              <a:rPr lang="en-US" sz="1600" smtClean="0"/>
              <a:t>Infrastructure:		1.2-1.6</a:t>
            </a:r>
          </a:p>
          <a:p>
            <a:pPr marL="342900" indent="-342900">
              <a:lnSpc>
                <a:spcPct val="90000"/>
              </a:lnSpc>
            </a:pPr>
            <a:r>
              <a:rPr lang="en-US" sz="1600" smtClean="0"/>
              <a:t>Minimum ratio could dip to 1.5</a:t>
            </a:r>
          </a:p>
          <a:p>
            <a:pPr marL="342900" indent="-342900">
              <a:lnSpc>
                <a:spcPct val="90000"/>
              </a:lnSpc>
            </a:pPr>
            <a:r>
              <a:rPr lang="en-US" sz="1600" smtClean="0"/>
              <a:t>At a minimum, investment-grade </a:t>
            </a:r>
            <a:r>
              <a:rPr lang="en-US" sz="1600" smtClean="0">
                <a:solidFill>
                  <a:srgbClr val="FF0000"/>
                </a:solidFill>
              </a:rPr>
              <a:t>merchant projects</a:t>
            </a:r>
            <a:r>
              <a:rPr lang="en-US" sz="1600" smtClean="0"/>
              <a:t> probably will have to exceed a </a:t>
            </a:r>
            <a:r>
              <a:rPr lang="en-US" sz="1600" smtClean="0">
                <a:solidFill>
                  <a:srgbClr val="0066FF"/>
                </a:solidFill>
              </a:rPr>
              <a:t>2.0x</a:t>
            </a:r>
            <a:r>
              <a:rPr lang="en-US" sz="1600" smtClean="0"/>
              <a:t> annual DSCR through debt maturity, but also show steadily increasing ratios. Even with</a:t>
            </a:r>
            <a:r>
              <a:rPr lang="en-US" sz="1600" smtClean="0">
                <a:solidFill>
                  <a:srgbClr val="0066FF"/>
                </a:solidFill>
              </a:rPr>
              <a:t> 2.0x</a:t>
            </a:r>
            <a:r>
              <a:rPr lang="en-US" sz="1600" smtClean="0"/>
              <a:t> coverage levels, Standard &amp; Poor's will need to be satisfied that the scenarios behind such forecasts are defensible. Hence, Standard &amp; Poor's may rely on more conservative scenarios when determining its rating levels.</a:t>
            </a:r>
          </a:p>
          <a:p>
            <a:pPr marL="342900" indent="-342900">
              <a:lnSpc>
                <a:spcPct val="90000"/>
              </a:lnSpc>
            </a:pPr>
            <a:r>
              <a:rPr lang="en-US" sz="1600" smtClean="0"/>
              <a:t>For more traditional </a:t>
            </a:r>
            <a:r>
              <a:rPr lang="en-US" sz="1600" smtClean="0">
                <a:solidFill>
                  <a:srgbClr val="FF0000"/>
                </a:solidFill>
              </a:rPr>
              <a:t>contract revenue</a:t>
            </a:r>
            <a:r>
              <a:rPr lang="en-US" sz="1600" smtClean="0"/>
              <a:t> driven projects, minimum base case coverage levels should exceed </a:t>
            </a:r>
            <a:r>
              <a:rPr lang="en-US" sz="1600" smtClean="0">
                <a:solidFill>
                  <a:srgbClr val="0066FF"/>
                </a:solidFill>
              </a:rPr>
              <a:t>1.3x</a:t>
            </a:r>
            <a:r>
              <a:rPr lang="en-US" sz="1600" smtClean="0"/>
              <a:t> to </a:t>
            </a:r>
            <a:r>
              <a:rPr lang="en-US" sz="1600" smtClean="0">
                <a:solidFill>
                  <a:srgbClr val="0066FF"/>
                </a:solidFill>
              </a:rPr>
              <a:t>1.5x</a:t>
            </a:r>
            <a:r>
              <a:rPr lang="en-US" sz="1600" smtClean="0"/>
              <a:t> levels for investment-grade.</a:t>
            </a:r>
          </a:p>
        </p:txBody>
      </p:sp>
    </p:spTree>
  </p:cSld>
  <p:clrMapOvr>
    <a:masterClrMapping/>
  </p:clrMapOvr>
  <p:transition>
    <p:zoom/>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AutoShape 2"/>
          <p:cNvSpPr>
            <a:spLocks noChangeArrowheads="1"/>
          </p:cNvSpPr>
          <p:nvPr/>
        </p:nvSpPr>
        <p:spPr bwMode="invGray">
          <a:xfrm>
            <a:off x="3219450" y="2505075"/>
            <a:ext cx="2800350" cy="2381250"/>
          </a:xfrm>
          <a:prstGeom prst="triangle">
            <a:avLst>
              <a:gd name="adj" fmla="val 50000"/>
            </a:avLst>
          </a:prstGeom>
          <a:solidFill>
            <a:srgbClr val="FFFF99"/>
          </a:solidFill>
          <a:ln w="9525">
            <a:noFill/>
            <a:miter lim="800000"/>
            <a:headEnd/>
            <a:tailEnd/>
          </a:ln>
        </p:spPr>
        <p:txBody>
          <a:bodyPr wrap="none" anchor="ctr"/>
          <a:lstStyle/>
          <a:p>
            <a:endParaRPr lang="en-US"/>
          </a:p>
        </p:txBody>
      </p:sp>
      <p:sp>
        <p:nvSpPr>
          <p:cNvPr id="81923" name="Text Box 3"/>
          <p:cNvSpPr txBox="1">
            <a:spLocks noChangeArrowheads="1"/>
          </p:cNvSpPr>
          <p:nvPr/>
        </p:nvSpPr>
        <p:spPr bwMode="invGray">
          <a:xfrm>
            <a:off x="4010025" y="2019300"/>
            <a:ext cx="1219200" cy="427038"/>
          </a:xfrm>
          <a:prstGeom prst="rect">
            <a:avLst/>
          </a:prstGeom>
          <a:noFill/>
          <a:ln w="9525">
            <a:noFill/>
            <a:miter lim="800000"/>
            <a:headEnd/>
            <a:tailEnd/>
          </a:ln>
        </p:spPr>
        <p:txBody>
          <a:bodyPr>
            <a:spAutoFit/>
          </a:bodyPr>
          <a:lstStyle/>
          <a:p>
            <a:pPr defTabSz="762000">
              <a:spcBef>
                <a:spcPct val="50000"/>
              </a:spcBef>
            </a:pPr>
            <a:r>
              <a:rPr lang="en-US" sz="2200">
                <a:latin typeface="Times New Roman" pitchFamily="18" charset="0"/>
              </a:rPr>
              <a:t>S</a:t>
            </a:r>
          </a:p>
        </p:txBody>
      </p:sp>
      <p:sp>
        <p:nvSpPr>
          <p:cNvPr id="81924" name="Text Box 4"/>
          <p:cNvSpPr txBox="1">
            <a:spLocks noChangeArrowheads="1"/>
          </p:cNvSpPr>
          <p:nvPr/>
        </p:nvSpPr>
        <p:spPr bwMode="invGray">
          <a:xfrm>
            <a:off x="2714625" y="4881563"/>
            <a:ext cx="514350" cy="427037"/>
          </a:xfrm>
          <a:prstGeom prst="rect">
            <a:avLst/>
          </a:prstGeom>
          <a:noFill/>
          <a:ln w="9525">
            <a:noFill/>
            <a:miter lim="800000"/>
            <a:headEnd/>
            <a:tailEnd/>
          </a:ln>
        </p:spPr>
        <p:txBody>
          <a:bodyPr>
            <a:spAutoFit/>
          </a:bodyPr>
          <a:lstStyle/>
          <a:p>
            <a:pPr defTabSz="762000">
              <a:spcBef>
                <a:spcPct val="50000"/>
              </a:spcBef>
            </a:pPr>
            <a:r>
              <a:rPr lang="en-US" sz="2200">
                <a:latin typeface="Times New Roman" pitchFamily="18" charset="0"/>
              </a:rPr>
              <a:t>P</a:t>
            </a:r>
          </a:p>
        </p:txBody>
      </p:sp>
      <p:sp>
        <p:nvSpPr>
          <p:cNvPr id="81925" name="Text Box 5"/>
          <p:cNvSpPr txBox="1">
            <a:spLocks noChangeArrowheads="1"/>
          </p:cNvSpPr>
          <p:nvPr/>
        </p:nvSpPr>
        <p:spPr bwMode="invGray">
          <a:xfrm>
            <a:off x="5991225" y="4881563"/>
            <a:ext cx="409575" cy="427037"/>
          </a:xfrm>
          <a:prstGeom prst="rect">
            <a:avLst/>
          </a:prstGeom>
          <a:noFill/>
          <a:ln w="9525">
            <a:noFill/>
            <a:miter lim="800000"/>
            <a:headEnd/>
            <a:tailEnd/>
          </a:ln>
        </p:spPr>
        <p:txBody>
          <a:bodyPr>
            <a:spAutoFit/>
          </a:bodyPr>
          <a:lstStyle/>
          <a:p>
            <a:pPr defTabSz="762000">
              <a:spcBef>
                <a:spcPct val="50000"/>
              </a:spcBef>
            </a:pPr>
            <a:r>
              <a:rPr lang="en-US" sz="2200">
                <a:latin typeface="Times New Roman" pitchFamily="18" charset="0"/>
              </a:rPr>
              <a:t>R</a:t>
            </a:r>
          </a:p>
        </p:txBody>
      </p:sp>
      <p:sp>
        <p:nvSpPr>
          <p:cNvPr id="81926" name="Rectangle 6"/>
          <p:cNvSpPr>
            <a:spLocks noChangeArrowheads="1"/>
          </p:cNvSpPr>
          <p:nvPr/>
        </p:nvSpPr>
        <p:spPr bwMode="auto">
          <a:xfrm>
            <a:off x="2047875" y="1914525"/>
            <a:ext cx="5143500" cy="3667125"/>
          </a:xfrm>
          <a:prstGeom prst="rect">
            <a:avLst/>
          </a:prstGeom>
          <a:noFill/>
          <a:ln w="19050">
            <a:solidFill>
              <a:srgbClr val="FFFFFF"/>
            </a:solidFill>
            <a:miter lim="800000"/>
            <a:headEnd/>
            <a:tailEnd/>
          </a:ln>
        </p:spPr>
        <p:txBody>
          <a:bodyPr wrap="none" anchor="ctr"/>
          <a:lstStyle/>
          <a:p>
            <a:endParaRPr lang="en-US"/>
          </a:p>
        </p:txBody>
      </p:sp>
      <p:sp>
        <p:nvSpPr>
          <p:cNvPr id="81927" name="Text Box 7"/>
          <p:cNvSpPr txBox="1">
            <a:spLocks noChangeArrowheads="1"/>
          </p:cNvSpPr>
          <p:nvPr/>
        </p:nvSpPr>
        <p:spPr bwMode="auto">
          <a:xfrm>
            <a:off x="0" y="5562600"/>
            <a:ext cx="8410575" cy="641350"/>
          </a:xfrm>
          <a:prstGeom prst="rect">
            <a:avLst/>
          </a:prstGeom>
          <a:noFill/>
          <a:ln w="9525">
            <a:noFill/>
            <a:miter lim="800000"/>
            <a:headEnd/>
            <a:tailEnd/>
          </a:ln>
        </p:spPr>
        <p:txBody>
          <a:bodyPr>
            <a:spAutoFit/>
          </a:bodyPr>
          <a:lstStyle/>
          <a:p>
            <a:pPr lvl="2" indent="-514350" algn="l" defTabSz="762000">
              <a:spcBef>
                <a:spcPct val="50000"/>
              </a:spcBef>
              <a:buFont typeface="Wingdings" pitchFamily="2" charset="2"/>
              <a:buChar char="Ø"/>
              <a:tabLst>
                <a:tab pos="685800" algn="l"/>
              </a:tabLst>
            </a:pPr>
            <a:r>
              <a:rPr lang="en-US" sz="1800"/>
              <a:t>The credit spread  (s) can be characterized as the default probability (P)  times the loss in the event of a default (R).</a:t>
            </a:r>
          </a:p>
        </p:txBody>
      </p:sp>
      <p:sp>
        <p:nvSpPr>
          <p:cNvPr id="81928" name="Text Box 8"/>
          <p:cNvSpPr txBox="1">
            <a:spLocks noChangeArrowheads="1"/>
          </p:cNvSpPr>
          <p:nvPr/>
        </p:nvSpPr>
        <p:spPr bwMode="auto">
          <a:xfrm>
            <a:off x="685800" y="2743200"/>
            <a:ext cx="2981325" cy="488950"/>
          </a:xfrm>
          <a:prstGeom prst="rect">
            <a:avLst/>
          </a:prstGeom>
          <a:noFill/>
          <a:ln w="9525">
            <a:noFill/>
            <a:miter lim="800000"/>
            <a:headEnd/>
            <a:tailEnd/>
          </a:ln>
        </p:spPr>
        <p:txBody>
          <a:bodyPr>
            <a:spAutoFit/>
          </a:bodyPr>
          <a:lstStyle/>
          <a:p>
            <a:pPr algn="l" defTabSz="762000">
              <a:spcBef>
                <a:spcPct val="50000"/>
              </a:spcBef>
            </a:pPr>
            <a:r>
              <a:rPr lang="en-US" sz="2600">
                <a:latin typeface="Times New Roman" pitchFamily="18" charset="0"/>
              </a:rPr>
              <a:t>The Credit Triangle</a:t>
            </a:r>
          </a:p>
        </p:txBody>
      </p:sp>
      <p:sp>
        <p:nvSpPr>
          <p:cNvPr id="81929" name="Text Box 9"/>
          <p:cNvSpPr txBox="1">
            <a:spLocks noChangeArrowheads="1"/>
          </p:cNvSpPr>
          <p:nvPr/>
        </p:nvSpPr>
        <p:spPr bwMode="auto">
          <a:xfrm>
            <a:off x="3819525" y="3981450"/>
            <a:ext cx="1609725" cy="396875"/>
          </a:xfrm>
          <a:prstGeom prst="rect">
            <a:avLst/>
          </a:prstGeom>
          <a:noFill/>
          <a:ln w="9525">
            <a:noFill/>
            <a:miter lim="800000"/>
            <a:headEnd/>
            <a:tailEnd/>
          </a:ln>
        </p:spPr>
        <p:txBody>
          <a:bodyPr>
            <a:spAutoFit/>
          </a:bodyPr>
          <a:lstStyle/>
          <a:p>
            <a:pPr defTabSz="762000">
              <a:buClr>
                <a:schemeClr val="tx2"/>
              </a:buClr>
            </a:pPr>
            <a:r>
              <a:rPr lang="en-US" sz="2000" b="1">
                <a:latin typeface="Times New Roman" pitchFamily="18" charset="0"/>
              </a:rPr>
              <a:t>S = P (1-R)</a:t>
            </a:r>
          </a:p>
        </p:txBody>
      </p:sp>
      <p:sp>
        <p:nvSpPr>
          <p:cNvPr id="81930" name="Rectangle 10"/>
          <p:cNvSpPr>
            <a:spLocks noGrp="1" noChangeArrowheads="1"/>
          </p:cNvSpPr>
          <p:nvPr>
            <p:ph type="title"/>
          </p:nvPr>
        </p:nvSpPr>
        <p:spPr/>
        <p:txBody>
          <a:bodyPr/>
          <a:lstStyle/>
          <a:p>
            <a:r>
              <a:rPr lang="en-US" smtClean="0"/>
              <a:t>Credit Spread on Debt Facilities</a:t>
            </a:r>
          </a:p>
        </p:txBody>
      </p:sp>
      <p:sp>
        <p:nvSpPr>
          <p:cNvPr id="81931" name="Rectangle 11"/>
          <p:cNvSpPr>
            <a:spLocks noGrp="1" noChangeArrowheads="1"/>
          </p:cNvSpPr>
          <p:nvPr>
            <p:ph type="body" idx="1"/>
          </p:nvPr>
        </p:nvSpPr>
        <p:spPr/>
        <p:txBody>
          <a:bodyPr/>
          <a:lstStyle/>
          <a:p>
            <a:r>
              <a:rPr lang="en-US" smtClean="0"/>
              <a:t>The spread on a loan is directly related to the probability of default and the loss, given default.</a:t>
            </a:r>
          </a:p>
        </p:txBody>
      </p:sp>
    </p:spTree>
  </p:cSld>
  <p:clrMapOvr>
    <a:masterClrMapping/>
  </p:clrMapOvr>
  <p:transition>
    <p:zoom/>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 Box 2"/>
          <p:cNvSpPr txBox="1">
            <a:spLocks noChangeArrowheads="1"/>
          </p:cNvSpPr>
          <p:nvPr/>
        </p:nvSpPr>
        <p:spPr bwMode="auto">
          <a:xfrm>
            <a:off x="304800" y="2743200"/>
            <a:ext cx="1752600" cy="1690688"/>
          </a:xfrm>
          <a:prstGeom prst="rect">
            <a:avLst/>
          </a:prstGeom>
          <a:noFill/>
          <a:ln w="9525">
            <a:solidFill>
              <a:schemeClr val="tx1"/>
            </a:solidFill>
            <a:miter lim="800000"/>
            <a:headEnd/>
            <a:tailEnd/>
          </a:ln>
        </p:spPr>
        <p:txBody>
          <a:bodyPr>
            <a:spAutoFit/>
          </a:bodyPr>
          <a:lstStyle/>
          <a:p>
            <a:pPr eaLnBrk="1" hangingPunct="1">
              <a:spcBef>
                <a:spcPct val="50000"/>
              </a:spcBef>
            </a:pPr>
            <a:endParaRPr lang="en-US" sz="1600">
              <a:latin typeface="Times New Roman" pitchFamily="18" charset="0"/>
            </a:endParaRPr>
          </a:p>
          <a:p>
            <a:pPr eaLnBrk="1" hangingPunct="1">
              <a:spcBef>
                <a:spcPct val="50000"/>
              </a:spcBef>
            </a:pPr>
            <a:r>
              <a:rPr lang="en-US" sz="1600" b="1">
                <a:latin typeface="Times New Roman" pitchFamily="18" charset="0"/>
              </a:rPr>
              <a:t>EXPECTED LOSS</a:t>
            </a:r>
          </a:p>
          <a:p>
            <a:pPr eaLnBrk="1" hangingPunct="1">
              <a:spcBef>
                <a:spcPct val="50000"/>
              </a:spcBef>
            </a:pPr>
            <a:endParaRPr lang="en-US" sz="1600" b="1">
              <a:latin typeface="Times New Roman" pitchFamily="18" charset="0"/>
            </a:endParaRPr>
          </a:p>
          <a:p>
            <a:pPr eaLnBrk="1" hangingPunct="1">
              <a:spcBef>
                <a:spcPct val="50000"/>
              </a:spcBef>
            </a:pPr>
            <a:r>
              <a:rPr lang="en-US" sz="1600" b="1">
                <a:latin typeface="Times New Roman" pitchFamily="18" charset="0"/>
              </a:rPr>
              <a:t>$$</a:t>
            </a:r>
          </a:p>
        </p:txBody>
      </p:sp>
      <p:sp>
        <p:nvSpPr>
          <p:cNvPr id="82947" name="Text Box 3"/>
          <p:cNvSpPr txBox="1">
            <a:spLocks noChangeArrowheads="1"/>
          </p:cNvSpPr>
          <p:nvPr/>
        </p:nvSpPr>
        <p:spPr bwMode="auto">
          <a:xfrm>
            <a:off x="2133600" y="3429000"/>
            <a:ext cx="381000" cy="457200"/>
          </a:xfrm>
          <a:prstGeom prst="rect">
            <a:avLst/>
          </a:prstGeom>
          <a:noFill/>
          <a:ln w="9525">
            <a:noFill/>
            <a:miter lim="800000"/>
            <a:headEnd/>
            <a:tailEnd/>
          </a:ln>
        </p:spPr>
        <p:txBody>
          <a:bodyPr>
            <a:spAutoFit/>
          </a:bodyPr>
          <a:lstStyle/>
          <a:p>
            <a:pPr algn="l" eaLnBrk="1" hangingPunct="1">
              <a:spcBef>
                <a:spcPct val="50000"/>
              </a:spcBef>
            </a:pPr>
            <a:r>
              <a:rPr lang="en-US" sz="2400">
                <a:latin typeface="Times New Roman" pitchFamily="18" charset="0"/>
              </a:rPr>
              <a:t>=</a:t>
            </a:r>
          </a:p>
        </p:txBody>
      </p:sp>
      <p:sp>
        <p:nvSpPr>
          <p:cNvPr id="82948" name="Text Box 4"/>
          <p:cNvSpPr txBox="1">
            <a:spLocks noChangeArrowheads="1"/>
          </p:cNvSpPr>
          <p:nvPr/>
        </p:nvSpPr>
        <p:spPr bwMode="auto">
          <a:xfrm>
            <a:off x="2514600" y="2743200"/>
            <a:ext cx="1752600" cy="1690688"/>
          </a:xfrm>
          <a:prstGeom prst="rect">
            <a:avLst/>
          </a:prstGeom>
          <a:noFill/>
          <a:ln w="9525">
            <a:solidFill>
              <a:schemeClr val="tx1"/>
            </a:solidFill>
            <a:miter lim="800000"/>
            <a:headEnd/>
            <a:tailEnd/>
          </a:ln>
        </p:spPr>
        <p:txBody>
          <a:bodyPr>
            <a:spAutoFit/>
          </a:bodyPr>
          <a:lstStyle/>
          <a:p>
            <a:pPr eaLnBrk="1" hangingPunct="1">
              <a:spcBef>
                <a:spcPct val="50000"/>
              </a:spcBef>
            </a:pPr>
            <a:endParaRPr lang="en-US" sz="1600">
              <a:latin typeface="Times New Roman" pitchFamily="18" charset="0"/>
            </a:endParaRPr>
          </a:p>
          <a:p>
            <a:pPr eaLnBrk="1" hangingPunct="1">
              <a:spcBef>
                <a:spcPct val="50000"/>
              </a:spcBef>
            </a:pPr>
            <a:r>
              <a:rPr lang="en-US" sz="1600" b="1">
                <a:latin typeface="Times New Roman" pitchFamily="18" charset="0"/>
              </a:rPr>
              <a:t>Probability of Default</a:t>
            </a:r>
          </a:p>
          <a:p>
            <a:pPr eaLnBrk="1" hangingPunct="1">
              <a:spcBef>
                <a:spcPct val="50000"/>
              </a:spcBef>
            </a:pPr>
            <a:r>
              <a:rPr lang="en-US" sz="1600" b="1">
                <a:latin typeface="Times New Roman" pitchFamily="18" charset="0"/>
              </a:rPr>
              <a:t>(PD)</a:t>
            </a:r>
          </a:p>
          <a:p>
            <a:pPr eaLnBrk="1" hangingPunct="1">
              <a:spcBef>
                <a:spcPct val="50000"/>
              </a:spcBef>
            </a:pPr>
            <a:r>
              <a:rPr lang="en-US" sz="1600" b="1">
                <a:latin typeface="Times New Roman" pitchFamily="18" charset="0"/>
              </a:rPr>
              <a:t>%</a:t>
            </a:r>
          </a:p>
        </p:txBody>
      </p:sp>
      <p:sp>
        <p:nvSpPr>
          <p:cNvPr id="82949" name="Text Box 5"/>
          <p:cNvSpPr txBox="1">
            <a:spLocks noChangeArrowheads="1"/>
          </p:cNvSpPr>
          <p:nvPr/>
        </p:nvSpPr>
        <p:spPr bwMode="auto">
          <a:xfrm>
            <a:off x="4343400" y="3352800"/>
            <a:ext cx="336550" cy="457200"/>
          </a:xfrm>
          <a:prstGeom prst="rect">
            <a:avLst/>
          </a:prstGeom>
          <a:noFill/>
          <a:ln w="9525">
            <a:noFill/>
            <a:miter lim="800000"/>
            <a:headEnd/>
            <a:tailEnd/>
          </a:ln>
        </p:spPr>
        <p:txBody>
          <a:bodyPr wrap="none">
            <a:spAutoFit/>
          </a:bodyPr>
          <a:lstStyle/>
          <a:p>
            <a:pPr algn="l" eaLnBrk="1" hangingPunct="1"/>
            <a:r>
              <a:rPr lang="en-US" sz="2400"/>
              <a:t>x</a:t>
            </a:r>
          </a:p>
        </p:txBody>
      </p:sp>
      <p:sp>
        <p:nvSpPr>
          <p:cNvPr id="82950" name="Text Box 6"/>
          <p:cNvSpPr txBox="1">
            <a:spLocks noChangeArrowheads="1"/>
          </p:cNvSpPr>
          <p:nvPr/>
        </p:nvSpPr>
        <p:spPr bwMode="auto">
          <a:xfrm>
            <a:off x="4724400" y="2743200"/>
            <a:ext cx="1752600" cy="1692275"/>
          </a:xfrm>
          <a:prstGeom prst="rect">
            <a:avLst/>
          </a:prstGeom>
          <a:noFill/>
          <a:ln w="9525">
            <a:solidFill>
              <a:schemeClr val="tx1"/>
            </a:solidFill>
            <a:miter lim="800000"/>
            <a:headEnd/>
            <a:tailEnd/>
          </a:ln>
        </p:spPr>
        <p:txBody>
          <a:bodyPr>
            <a:spAutoFit/>
          </a:bodyPr>
          <a:lstStyle/>
          <a:p>
            <a:pPr eaLnBrk="1" hangingPunct="1">
              <a:spcBef>
                <a:spcPct val="50000"/>
              </a:spcBef>
            </a:pPr>
            <a:endParaRPr lang="en-US" sz="1600">
              <a:latin typeface="Times New Roman" pitchFamily="18" charset="0"/>
            </a:endParaRPr>
          </a:p>
          <a:p>
            <a:pPr eaLnBrk="1" hangingPunct="1">
              <a:lnSpc>
                <a:spcPct val="75000"/>
              </a:lnSpc>
              <a:spcBef>
                <a:spcPct val="50000"/>
              </a:spcBef>
            </a:pPr>
            <a:r>
              <a:rPr lang="en-US" sz="1600" b="1">
                <a:latin typeface="Times New Roman" pitchFamily="18" charset="0"/>
              </a:rPr>
              <a:t>Loss Severity </a:t>
            </a:r>
          </a:p>
          <a:p>
            <a:pPr eaLnBrk="1" hangingPunct="1">
              <a:lnSpc>
                <a:spcPct val="75000"/>
              </a:lnSpc>
              <a:spcBef>
                <a:spcPct val="50000"/>
              </a:spcBef>
            </a:pPr>
            <a:r>
              <a:rPr lang="en-US" sz="1600" b="1">
                <a:latin typeface="Times New Roman" pitchFamily="18" charset="0"/>
              </a:rPr>
              <a:t>Given Default</a:t>
            </a:r>
          </a:p>
          <a:p>
            <a:pPr eaLnBrk="1" hangingPunct="1">
              <a:spcBef>
                <a:spcPct val="50000"/>
              </a:spcBef>
            </a:pPr>
            <a:r>
              <a:rPr lang="en-US" sz="1600" b="1">
                <a:latin typeface="Times New Roman" pitchFamily="18" charset="0"/>
              </a:rPr>
              <a:t>(Severity)</a:t>
            </a:r>
          </a:p>
          <a:p>
            <a:pPr eaLnBrk="1" hangingPunct="1">
              <a:spcBef>
                <a:spcPct val="50000"/>
              </a:spcBef>
            </a:pPr>
            <a:r>
              <a:rPr lang="en-US" sz="1600" b="1">
                <a:latin typeface="Times New Roman" pitchFamily="18" charset="0"/>
              </a:rPr>
              <a:t>%</a:t>
            </a:r>
          </a:p>
        </p:txBody>
      </p:sp>
      <p:sp>
        <p:nvSpPr>
          <p:cNvPr id="82951" name="Text Box 7"/>
          <p:cNvSpPr txBox="1">
            <a:spLocks noChangeArrowheads="1"/>
          </p:cNvSpPr>
          <p:nvPr/>
        </p:nvSpPr>
        <p:spPr bwMode="auto">
          <a:xfrm>
            <a:off x="6934200" y="2743200"/>
            <a:ext cx="1752600" cy="1692275"/>
          </a:xfrm>
          <a:prstGeom prst="rect">
            <a:avLst/>
          </a:prstGeom>
          <a:noFill/>
          <a:ln w="9525">
            <a:solidFill>
              <a:schemeClr val="tx1"/>
            </a:solidFill>
            <a:miter lim="800000"/>
            <a:headEnd/>
            <a:tailEnd/>
          </a:ln>
        </p:spPr>
        <p:txBody>
          <a:bodyPr>
            <a:spAutoFit/>
          </a:bodyPr>
          <a:lstStyle/>
          <a:p>
            <a:pPr eaLnBrk="1" hangingPunct="1">
              <a:spcBef>
                <a:spcPct val="50000"/>
              </a:spcBef>
            </a:pPr>
            <a:endParaRPr lang="en-US" sz="1600">
              <a:latin typeface="Times New Roman" pitchFamily="18" charset="0"/>
            </a:endParaRPr>
          </a:p>
          <a:p>
            <a:pPr eaLnBrk="1" hangingPunct="1">
              <a:lnSpc>
                <a:spcPct val="75000"/>
              </a:lnSpc>
              <a:spcBef>
                <a:spcPct val="50000"/>
              </a:spcBef>
            </a:pPr>
            <a:r>
              <a:rPr lang="en-US" sz="1600" b="1">
                <a:latin typeface="Times New Roman" pitchFamily="18" charset="0"/>
              </a:rPr>
              <a:t>Loan Equivalent</a:t>
            </a:r>
          </a:p>
          <a:p>
            <a:pPr eaLnBrk="1" hangingPunct="1">
              <a:lnSpc>
                <a:spcPct val="75000"/>
              </a:lnSpc>
              <a:spcBef>
                <a:spcPct val="50000"/>
              </a:spcBef>
            </a:pPr>
            <a:r>
              <a:rPr lang="en-US" sz="1600" b="1">
                <a:latin typeface="Times New Roman" pitchFamily="18" charset="0"/>
              </a:rPr>
              <a:t>Exposure</a:t>
            </a:r>
          </a:p>
          <a:p>
            <a:pPr eaLnBrk="1" hangingPunct="1">
              <a:spcBef>
                <a:spcPct val="50000"/>
              </a:spcBef>
            </a:pPr>
            <a:r>
              <a:rPr lang="en-US" sz="1600" b="1">
                <a:latin typeface="Times New Roman" pitchFamily="18" charset="0"/>
              </a:rPr>
              <a:t>(Exposure)</a:t>
            </a:r>
          </a:p>
          <a:p>
            <a:pPr eaLnBrk="1" hangingPunct="1">
              <a:spcBef>
                <a:spcPct val="50000"/>
              </a:spcBef>
            </a:pPr>
            <a:r>
              <a:rPr lang="en-US" sz="1600" b="1">
                <a:latin typeface="Times New Roman" pitchFamily="18" charset="0"/>
              </a:rPr>
              <a:t>$$</a:t>
            </a:r>
          </a:p>
        </p:txBody>
      </p:sp>
      <p:sp>
        <p:nvSpPr>
          <p:cNvPr id="82952" name="Text Box 8"/>
          <p:cNvSpPr txBox="1">
            <a:spLocks noChangeArrowheads="1"/>
          </p:cNvSpPr>
          <p:nvPr/>
        </p:nvSpPr>
        <p:spPr bwMode="auto">
          <a:xfrm>
            <a:off x="6553200" y="3352800"/>
            <a:ext cx="336550" cy="457200"/>
          </a:xfrm>
          <a:prstGeom prst="rect">
            <a:avLst/>
          </a:prstGeom>
          <a:noFill/>
          <a:ln w="9525">
            <a:noFill/>
            <a:miter lim="800000"/>
            <a:headEnd/>
            <a:tailEnd/>
          </a:ln>
        </p:spPr>
        <p:txBody>
          <a:bodyPr wrap="none">
            <a:spAutoFit/>
          </a:bodyPr>
          <a:lstStyle/>
          <a:p>
            <a:pPr algn="l" eaLnBrk="1" hangingPunct="1"/>
            <a:r>
              <a:rPr lang="en-US" sz="2400"/>
              <a:t>x</a:t>
            </a:r>
          </a:p>
        </p:txBody>
      </p:sp>
      <p:sp>
        <p:nvSpPr>
          <p:cNvPr id="82953" name="Text Box 9"/>
          <p:cNvSpPr txBox="1">
            <a:spLocks noChangeArrowheads="1"/>
          </p:cNvSpPr>
          <p:nvPr/>
        </p:nvSpPr>
        <p:spPr bwMode="auto">
          <a:xfrm>
            <a:off x="304800" y="5486400"/>
            <a:ext cx="5486400" cy="366713"/>
          </a:xfrm>
          <a:prstGeom prst="rect">
            <a:avLst/>
          </a:prstGeom>
          <a:noFill/>
          <a:ln w="9525">
            <a:noFill/>
            <a:miter lim="800000"/>
            <a:headEnd/>
            <a:tailEnd/>
          </a:ln>
        </p:spPr>
        <p:txBody>
          <a:bodyPr>
            <a:spAutoFit/>
          </a:bodyPr>
          <a:lstStyle/>
          <a:p>
            <a:pPr algn="l" eaLnBrk="1" hangingPunct="1">
              <a:spcBef>
                <a:spcPct val="50000"/>
              </a:spcBef>
            </a:pPr>
            <a:r>
              <a:rPr lang="en-US" sz="1800" b="1">
                <a:latin typeface="Times New Roman" pitchFamily="18" charset="0"/>
              </a:rPr>
              <a:t>The focus of grading tools is on modeling PD</a:t>
            </a:r>
          </a:p>
        </p:txBody>
      </p:sp>
      <p:sp>
        <p:nvSpPr>
          <p:cNvPr id="82954" name="Text Box 10"/>
          <p:cNvSpPr txBox="1">
            <a:spLocks noChangeArrowheads="1"/>
          </p:cNvSpPr>
          <p:nvPr/>
        </p:nvSpPr>
        <p:spPr bwMode="auto">
          <a:xfrm>
            <a:off x="2438400" y="4648200"/>
            <a:ext cx="1981200" cy="730250"/>
          </a:xfrm>
          <a:prstGeom prst="rect">
            <a:avLst/>
          </a:prstGeom>
          <a:noFill/>
          <a:ln w="9525">
            <a:noFill/>
            <a:miter lim="800000"/>
            <a:headEnd/>
            <a:tailEnd/>
          </a:ln>
        </p:spPr>
        <p:txBody>
          <a:bodyPr>
            <a:spAutoFit/>
          </a:bodyPr>
          <a:lstStyle/>
          <a:p>
            <a:pPr eaLnBrk="1" hangingPunct="1">
              <a:spcBef>
                <a:spcPct val="50000"/>
              </a:spcBef>
            </a:pPr>
            <a:r>
              <a:rPr lang="en-US" sz="1400">
                <a:latin typeface="Times New Roman" pitchFamily="18" charset="0"/>
              </a:rPr>
              <a:t>What is the probability of the counterparty defaulting?</a:t>
            </a:r>
          </a:p>
        </p:txBody>
      </p:sp>
      <p:sp>
        <p:nvSpPr>
          <p:cNvPr id="82955" name="Text Box 11"/>
          <p:cNvSpPr txBox="1">
            <a:spLocks noChangeArrowheads="1"/>
          </p:cNvSpPr>
          <p:nvPr/>
        </p:nvSpPr>
        <p:spPr bwMode="auto">
          <a:xfrm>
            <a:off x="4648200" y="4648200"/>
            <a:ext cx="1981200" cy="730250"/>
          </a:xfrm>
          <a:prstGeom prst="rect">
            <a:avLst/>
          </a:prstGeom>
          <a:noFill/>
          <a:ln w="9525">
            <a:noFill/>
            <a:miter lim="800000"/>
            <a:headEnd/>
            <a:tailEnd/>
          </a:ln>
        </p:spPr>
        <p:txBody>
          <a:bodyPr>
            <a:spAutoFit/>
          </a:bodyPr>
          <a:lstStyle/>
          <a:p>
            <a:pPr eaLnBrk="1" hangingPunct="1">
              <a:spcBef>
                <a:spcPct val="50000"/>
              </a:spcBef>
            </a:pPr>
            <a:r>
              <a:rPr lang="en-US" sz="1400">
                <a:latin typeface="Times New Roman" pitchFamily="18" charset="0"/>
              </a:rPr>
              <a:t>If default occurs, how much of this do we expect to lose?</a:t>
            </a:r>
          </a:p>
        </p:txBody>
      </p:sp>
      <p:sp>
        <p:nvSpPr>
          <p:cNvPr id="82956" name="Text Box 12"/>
          <p:cNvSpPr txBox="1">
            <a:spLocks noChangeArrowheads="1"/>
          </p:cNvSpPr>
          <p:nvPr/>
        </p:nvSpPr>
        <p:spPr bwMode="auto">
          <a:xfrm>
            <a:off x="6781800" y="4648200"/>
            <a:ext cx="1981200" cy="730250"/>
          </a:xfrm>
          <a:prstGeom prst="rect">
            <a:avLst/>
          </a:prstGeom>
          <a:noFill/>
          <a:ln w="9525">
            <a:noFill/>
            <a:miter lim="800000"/>
            <a:headEnd/>
            <a:tailEnd/>
          </a:ln>
        </p:spPr>
        <p:txBody>
          <a:bodyPr>
            <a:spAutoFit/>
          </a:bodyPr>
          <a:lstStyle/>
          <a:p>
            <a:pPr eaLnBrk="1" hangingPunct="1">
              <a:spcBef>
                <a:spcPct val="50000"/>
              </a:spcBef>
            </a:pPr>
            <a:r>
              <a:rPr lang="en-US" sz="1400">
                <a:latin typeface="Times New Roman" pitchFamily="18" charset="0"/>
              </a:rPr>
              <a:t>If default occurs, how much exposure do we expect to have?</a:t>
            </a:r>
          </a:p>
        </p:txBody>
      </p:sp>
      <p:sp>
        <p:nvSpPr>
          <p:cNvPr id="82957" name="AutoShape 13"/>
          <p:cNvSpPr>
            <a:spLocks/>
          </p:cNvSpPr>
          <p:nvPr/>
        </p:nvSpPr>
        <p:spPr bwMode="auto">
          <a:xfrm rot="5400000">
            <a:off x="3314700" y="1638300"/>
            <a:ext cx="152400" cy="1752600"/>
          </a:xfrm>
          <a:prstGeom prst="leftBracket">
            <a:avLst>
              <a:gd name="adj" fmla="val 95833"/>
            </a:avLst>
          </a:prstGeom>
          <a:noFill/>
          <a:ln w="9525">
            <a:solidFill>
              <a:schemeClr val="tx1"/>
            </a:solidFill>
            <a:round/>
            <a:headEnd/>
            <a:tailEnd/>
          </a:ln>
        </p:spPr>
        <p:txBody>
          <a:bodyPr wrap="none" anchor="ctr"/>
          <a:lstStyle/>
          <a:p>
            <a:endParaRPr lang="en-US"/>
          </a:p>
        </p:txBody>
      </p:sp>
      <p:sp>
        <p:nvSpPr>
          <p:cNvPr id="82958" name="AutoShape 14"/>
          <p:cNvSpPr>
            <a:spLocks/>
          </p:cNvSpPr>
          <p:nvPr/>
        </p:nvSpPr>
        <p:spPr bwMode="auto">
          <a:xfrm rot="5400000">
            <a:off x="6629400" y="533400"/>
            <a:ext cx="152400" cy="3962400"/>
          </a:xfrm>
          <a:prstGeom prst="leftBracket">
            <a:avLst>
              <a:gd name="adj" fmla="val 216667"/>
            </a:avLst>
          </a:prstGeom>
          <a:noFill/>
          <a:ln w="9525">
            <a:solidFill>
              <a:schemeClr val="tx1"/>
            </a:solidFill>
            <a:round/>
            <a:headEnd/>
            <a:tailEnd/>
          </a:ln>
        </p:spPr>
        <p:txBody>
          <a:bodyPr wrap="none" anchor="ctr"/>
          <a:lstStyle/>
          <a:p>
            <a:endParaRPr lang="en-US"/>
          </a:p>
        </p:txBody>
      </p:sp>
      <p:sp>
        <p:nvSpPr>
          <p:cNvPr id="82959" name="Text Box 15"/>
          <p:cNvSpPr txBox="1">
            <a:spLocks noChangeArrowheads="1"/>
          </p:cNvSpPr>
          <p:nvPr/>
        </p:nvSpPr>
        <p:spPr bwMode="auto">
          <a:xfrm>
            <a:off x="2667000" y="1905000"/>
            <a:ext cx="1524000" cy="336550"/>
          </a:xfrm>
          <a:prstGeom prst="rect">
            <a:avLst/>
          </a:prstGeom>
          <a:noFill/>
          <a:ln w="9525">
            <a:noFill/>
            <a:miter lim="800000"/>
            <a:headEnd/>
            <a:tailEnd/>
          </a:ln>
        </p:spPr>
        <p:txBody>
          <a:bodyPr>
            <a:spAutoFit/>
          </a:bodyPr>
          <a:lstStyle/>
          <a:p>
            <a:pPr algn="l" eaLnBrk="1" hangingPunct="1">
              <a:spcBef>
                <a:spcPct val="50000"/>
              </a:spcBef>
            </a:pPr>
            <a:endParaRPr lang="en-US" sz="1600">
              <a:latin typeface="Times New Roman" pitchFamily="18" charset="0"/>
            </a:endParaRPr>
          </a:p>
        </p:txBody>
      </p:sp>
      <p:sp>
        <p:nvSpPr>
          <p:cNvPr id="82960" name="Text Box 16"/>
          <p:cNvSpPr txBox="1">
            <a:spLocks noChangeArrowheads="1"/>
          </p:cNvSpPr>
          <p:nvPr/>
        </p:nvSpPr>
        <p:spPr bwMode="auto">
          <a:xfrm>
            <a:off x="2514600" y="1981200"/>
            <a:ext cx="1752600" cy="336550"/>
          </a:xfrm>
          <a:prstGeom prst="rect">
            <a:avLst/>
          </a:prstGeom>
          <a:noFill/>
          <a:ln w="9525">
            <a:noFill/>
            <a:miter lim="800000"/>
            <a:headEnd/>
            <a:tailEnd/>
          </a:ln>
        </p:spPr>
        <p:txBody>
          <a:bodyPr>
            <a:spAutoFit/>
          </a:bodyPr>
          <a:lstStyle/>
          <a:p>
            <a:pPr eaLnBrk="1" hangingPunct="1">
              <a:spcBef>
                <a:spcPct val="50000"/>
              </a:spcBef>
            </a:pPr>
            <a:r>
              <a:rPr lang="en-US" sz="1600" b="1">
                <a:latin typeface="Times New Roman" pitchFamily="18" charset="0"/>
              </a:rPr>
              <a:t>Borrower Risk</a:t>
            </a:r>
            <a:r>
              <a:rPr lang="en-US" sz="1600">
                <a:latin typeface="Times New Roman" pitchFamily="18" charset="0"/>
              </a:rPr>
              <a:t> </a:t>
            </a:r>
          </a:p>
        </p:txBody>
      </p:sp>
      <p:sp>
        <p:nvSpPr>
          <p:cNvPr id="82961" name="Text Box 17"/>
          <p:cNvSpPr txBox="1">
            <a:spLocks noChangeArrowheads="1"/>
          </p:cNvSpPr>
          <p:nvPr/>
        </p:nvSpPr>
        <p:spPr bwMode="auto">
          <a:xfrm>
            <a:off x="5334000" y="1981200"/>
            <a:ext cx="2895600" cy="336550"/>
          </a:xfrm>
          <a:prstGeom prst="rect">
            <a:avLst/>
          </a:prstGeom>
          <a:noFill/>
          <a:ln w="9525">
            <a:noFill/>
            <a:miter lim="800000"/>
            <a:headEnd/>
            <a:tailEnd/>
          </a:ln>
        </p:spPr>
        <p:txBody>
          <a:bodyPr>
            <a:spAutoFit/>
          </a:bodyPr>
          <a:lstStyle/>
          <a:p>
            <a:pPr eaLnBrk="1" hangingPunct="1">
              <a:spcBef>
                <a:spcPct val="50000"/>
              </a:spcBef>
            </a:pPr>
            <a:r>
              <a:rPr lang="en-US" sz="1600" b="1">
                <a:latin typeface="Times New Roman" pitchFamily="18" charset="0"/>
              </a:rPr>
              <a:t>Facility Risk Related</a:t>
            </a:r>
          </a:p>
        </p:txBody>
      </p:sp>
      <p:sp>
        <p:nvSpPr>
          <p:cNvPr id="82962" name="Rectangle 18"/>
          <p:cNvSpPr>
            <a:spLocks noGrp="1" noChangeArrowheads="1"/>
          </p:cNvSpPr>
          <p:nvPr>
            <p:ph type="title"/>
          </p:nvPr>
        </p:nvSpPr>
        <p:spPr/>
        <p:txBody>
          <a:bodyPr/>
          <a:lstStyle/>
          <a:p>
            <a:r>
              <a:rPr lang="en-US" smtClean="0"/>
              <a:t>Expected Loss Can Be Broken Down Into Three Components</a:t>
            </a:r>
          </a:p>
        </p:txBody>
      </p:sp>
    </p:spTree>
  </p:cSld>
  <p:clrMapOvr>
    <a:masterClrMapping/>
  </p:clrMapOvr>
  <p:transition>
    <p:zoom/>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smtClean="0"/>
              <a:t>Comparison of PD x LGD with Precise Formula</a:t>
            </a:r>
            <a:br>
              <a:rPr lang="en-US" smtClean="0"/>
            </a:br>
            <a:r>
              <a:rPr lang="en-US" smtClean="0"/>
              <a:t>Case 1: No LGD and One Year</a:t>
            </a:r>
          </a:p>
        </p:txBody>
      </p:sp>
      <p:sp>
        <p:nvSpPr>
          <p:cNvPr id="83971" name="Rectangle 3"/>
          <p:cNvSpPr>
            <a:spLocks noGrp="1" noChangeArrowheads="1"/>
          </p:cNvSpPr>
          <p:nvPr>
            <p:ph type="body" idx="1"/>
          </p:nvPr>
        </p:nvSpPr>
        <p:spPr/>
        <p:txBody>
          <a:bodyPr/>
          <a:lstStyle/>
          <a:p>
            <a:r>
              <a:rPr lang="en-US" smtClean="0"/>
              <a:t>.</a:t>
            </a:r>
          </a:p>
          <a:p>
            <a:endParaRPr lang="en-US" smtClean="0"/>
          </a:p>
        </p:txBody>
      </p:sp>
      <p:pic>
        <p:nvPicPr>
          <p:cNvPr id="83972" name="Picture 4"/>
          <p:cNvPicPr>
            <a:picLocks noChangeAspect="1" noChangeArrowheads="1"/>
          </p:cNvPicPr>
          <p:nvPr/>
        </p:nvPicPr>
        <p:blipFill>
          <a:blip r:embed="rId2" cstate="print"/>
          <a:srcRect/>
          <a:stretch>
            <a:fillRect/>
          </a:stretch>
        </p:blipFill>
        <p:spPr bwMode="auto">
          <a:xfrm>
            <a:off x="1905000" y="1600200"/>
            <a:ext cx="4629150" cy="4579938"/>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smtClean="0"/>
              <a:t>Comparison of PD x LGD with Precise Formula</a:t>
            </a:r>
            <a:br>
              <a:rPr lang="en-US" smtClean="0"/>
            </a:br>
            <a:r>
              <a:rPr lang="en-US" smtClean="0"/>
              <a:t>Case 2: LGD and Multiple Years</a:t>
            </a:r>
          </a:p>
        </p:txBody>
      </p:sp>
      <p:sp>
        <p:nvSpPr>
          <p:cNvPr id="84995" name="Rectangle 3"/>
          <p:cNvSpPr>
            <a:spLocks noGrp="1" noChangeArrowheads="1"/>
          </p:cNvSpPr>
          <p:nvPr>
            <p:ph type="body" idx="1"/>
          </p:nvPr>
        </p:nvSpPr>
        <p:spPr/>
        <p:txBody>
          <a:bodyPr/>
          <a:lstStyle/>
          <a:p>
            <a:r>
              <a:rPr lang="en-US" smtClean="0"/>
              <a:t>.</a:t>
            </a:r>
          </a:p>
          <a:p>
            <a:endParaRPr lang="en-US" smtClean="0"/>
          </a:p>
        </p:txBody>
      </p:sp>
      <p:pic>
        <p:nvPicPr>
          <p:cNvPr id="84996" name="Picture 6"/>
          <p:cNvPicPr>
            <a:picLocks noChangeAspect="1" noChangeArrowheads="1"/>
          </p:cNvPicPr>
          <p:nvPr/>
        </p:nvPicPr>
        <p:blipFill>
          <a:blip r:embed="rId2" cstate="print"/>
          <a:srcRect/>
          <a:stretch>
            <a:fillRect/>
          </a:stretch>
        </p:blipFill>
        <p:spPr bwMode="auto">
          <a:xfrm>
            <a:off x="1219200" y="1828800"/>
            <a:ext cx="7237413" cy="4230688"/>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Standard Computation of EBITDA</a:t>
            </a:r>
          </a:p>
        </p:txBody>
      </p:sp>
      <p:pic>
        <p:nvPicPr>
          <p:cNvPr id="12291" name="Picture 4"/>
          <p:cNvPicPr>
            <a:picLocks noGrp="1" noChangeAspect="1" noChangeArrowheads="1"/>
          </p:cNvPicPr>
          <p:nvPr>
            <p:ph type="body" idx="1"/>
          </p:nvPr>
        </p:nvPicPr>
        <p:blipFill>
          <a:blip r:embed="rId2" cstate="print"/>
          <a:srcRect/>
          <a:stretch>
            <a:fillRect/>
          </a:stretch>
        </p:blipFill>
        <p:spPr>
          <a:xfrm>
            <a:off x="1619250" y="1524000"/>
            <a:ext cx="6210300" cy="4648200"/>
          </a:xfrm>
          <a:noFill/>
        </p:spPr>
      </p:pic>
    </p:spTree>
  </p:cSld>
  <p:clrMapOvr>
    <a:masterClrMapping/>
  </p:clrMapOvr>
  <p:transition>
    <p:zoom/>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smtClean="0"/>
              <a:t>Default Rates by Industry</a:t>
            </a:r>
          </a:p>
        </p:txBody>
      </p:sp>
      <p:pic>
        <p:nvPicPr>
          <p:cNvPr id="86019" name="Picture 3"/>
          <p:cNvPicPr>
            <a:picLocks noGrp="1" noChangeAspect="1" noChangeArrowheads="1"/>
          </p:cNvPicPr>
          <p:nvPr>
            <p:ph type="body" idx="1"/>
          </p:nvPr>
        </p:nvPicPr>
        <p:blipFill>
          <a:blip r:embed="rId3" cstate="print"/>
          <a:srcRect/>
          <a:stretch>
            <a:fillRect/>
          </a:stretch>
        </p:blipFill>
        <p:spPr/>
      </p:pic>
    </p:spTree>
  </p:cSld>
  <p:clrMapOvr>
    <a:masterClrMapping/>
  </p:clrMapOvr>
  <p:transition>
    <p:zoom/>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smtClean="0"/>
              <a:t/>
            </a:r>
            <a:br>
              <a:rPr lang="en-US" smtClean="0"/>
            </a:br>
            <a:r>
              <a:rPr lang="en-US" smtClean="0"/>
              <a:t>Recovery Rates</a:t>
            </a:r>
          </a:p>
        </p:txBody>
      </p:sp>
      <p:pic>
        <p:nvPicPr>
          <p:cNvPr id="87043" name="Picture 3"/>
          <p:cNvPicPr>
            <a:picLocks noGrp="1" noChangeAspect="1" noChangeArrowheads="1"/>
          </p:cNvPicPr>
          <p:nvPr>
            <p:ph type="body" idx="1"/>
          </p:nvPr>
        </p:nvPicPr>
        <p:blipFill>
          <a:blip r:embed="rId2" cstate="print"/>
          <a:srcRect/>
          <a:stretch>
            <a:fillRect/>
          </a:stretch>
        </p:blipFill>
        <p:spPr>
          <a:xfrm>
            <a:off x="3311525" y="685800"/>
            <a:ext cx="5354638" cy="5638800"/>
          </a:xfrm>
          <a:noFill/>
        </p:spPr>
      </p:pic>
    </p:spTree>
  </p:cSld>
  <p:clrMapOvr>
    <a:masterClrMapping/>
  </p:clrMapOvr>
  <p:transition>
    <p:zoom/>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r>
              <a:rPr lang="en-US" smtClean="0"/>
              <a:t>Mathematical Credit Analysis</a:t>
            </a:r>
          </a:p>
        </p:txBody>
      </p:sp>
    </p:spTree>
  </p:cSld>
  <p:clrMapOvr>
    <a:masterClrMapping/>
  </p:clrMapOvr>
  <p:transition>
    <p:zoom/>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smtClean="0"/>
              <a:t>General Payoff Graphs from Holding Investments with Future Uncertain Returns</a:t>
            </a:r>
          </a:p>
        </p:txBody>
      </p:sp>
      <p:pic>
        <p:nvPicPr>
          <p:cNvPr id="89091" name="Picture 3"/>
          <p:cNvPicPr>
            <a:picLocks noGrp="1" noChangeAspect="1" noChangeArrowheads="1"/>
          </p:cNvPicPr>
          <p:nvPr>
            <p:ph type="body" idx="1"/>
          </p:nvPr>
        </p:nvPicPr>
        <p:blipFill>
          <a:blip r:embed="rId3" cstate="print"/>
          <a:srcRect/>
          <a:stretch>
            <a:fillRect/>
          </a:stretch>
        </p:blipFill>
        <p:spPr>
          <a:xfrm>
            <a:off x="1004888" y="1524000"/>
            <a:ext cx="7439025" cy="4648200"/>
          </a:xfrm>
          <a:noFill/>
        </p:spPr>
      </p:pic>
    </p:spTree>
  </p:cSld>
  <p:clrMapOvr>
    <a:masterClrMapping/>
  </p:clrMapOvr>
  <p:transition>
    <p:zoom/>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smtClean="0"/>
              <a:t>Payoff Graphs from Call Option – Payoffs when Conditions Improve</a:t>
            </a:r>
          </a:p>
        </p:txBody>
      </p:sp>
      <p:pic>
        <p:nvPicPr>
          <p:cNvPr id="90115" name="Picture 3"/>
          <p:cNvPicPr>
            <a:picLocks noGrp="1" noChangeAspect="1" noChangeArrowheads="1"/>
          </p:cNvPicPr>
          <p:nvPr>
            <p:ph type="body" idx="1"/>
          </p:nvPr>
        </p:nvPicPr>
        <p:blipFill>
          <a:blip r:embed="rId3" cstate="print"/>
          <a:srcRect/>
          <a:stretch>
            <a:fillRect/>
          </a:stretch>
        </p:blipFill>
        <p:spPr>
          <a:xfrm>
            <a:off x="1182688" y="1524000"/>
            <a:ext cx="7083425" cy="4648200"/>
          </a:xfrm>
          <a:noFill/>
        </p:spPr>
      </p:pic>
    </p:spTree>
  </p:cSld>
  <p:clrMapOvr>
    <a:masterClrMapping/>
  </p:clrMapOvr>
  <p:transition>
    <p:zoom/>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smtClean="0"/>
              <a:t>Payoff Graphs from Buying Put Option – Returns are realized to buyer when the value declines</a:t>
            </a:r>
          </a:p>
        </p:txBody>
      </p:sp>
      <p:grpSp>
        <p:nvGrpSpPr>
          <p:cNvPr id="91139" name="Group 3"/>
          <p:cNvGrpSpPr>
            <a:grpSpLocks noChangeAspect="1"/>
          </p:cNvGrpSpPr>
          <p:nvPr/>
        </p:nvGrpSpPr>
        <p:grpSpPr bwMode="auto">
          <a:xfrm>
            <a:off x="1114425" y="1876425"/>
            <a:ext cx="6915150" cy="4295775"/>
            <a:chOff x="702" y="1182"/>
            <a:chExt cx="4356" cy="2706"/>
          </a:xfrm>
        </p:grpSpPr>
        <p:sp>
          <p:nvSpPr>
            <p:cNvPr id="91140" name="AutoShape 4"/>
            <p:cNvSpPr>
              <a:spLocks noChangeAspect="1" noChangeArrowheads="1" noTextEdit="1"/>
            </p:cNvSpPr>
            <p:nvPr/>
          </p:nvSpPr>
          <p:spPr bwMode="auto">
            <a:xfrm>
              <a:off x="702" y="1296"/>
              <a:ext cx="4356" cy="2592"/>
            </a:xfrm>
            <a:prstGeom prst="rect">
              <a:avLst/>
            </a:prstGeom>
            <a:noFill/>
            <a:ln w="9525">
              <a:noFill/>
              <a:miter lim="800000"/>
              <a:headEnd/>
              <a:tailEnd/>
            </a:ln>
          </p:spPr>
          <p:txBody>
            <a:bodyPr/>
            <a:lstStyle/>
            <a:p>
              <a:endParaRPr lang="en-US"/>
            </a:p>
          </p:txBody>
        </p:sp>
        <p:sp>
          <p:nvSpPr>
            <p:cNvPr id="91141" name="Rectangle 5"/>
            <p:cNvSpPr>
              <a:spLocks noChangeArrowheads="1"/>
            </p:cNvSpPr>
            <p:nvPr/>
          </p:nvSpPr>
          <p:spPr bwMode="auto">
            <a:xfrm>
              <a:off x="4979" y="1366"/>
              <a:ext cx="26" cy="2478"/>
            </a:xfrm>
            <a:prstGeom prst="rect">
              <a:avLst/>
            </a:prstGeom>
            <a:solidFill>
              <a:srgbClr val="000000"/>
            </a:solidFill>
            <a:ln w="9525">
              <a:noFill/>
              <a:miter lim="800000"/>
              <a:headEnd/>
              <a:tailEnd/>
            </a:ln>
          </p:spPr>
          <p:txBody>
            <a:bodyPr/>
            <a:lstStyle/>
            <a:p>
              <a:endParaRPr lang="en-US"/>
            </a:p>
          </p:txBody>
        </p:sp>
        <p:sp>
          <p:nvSpPr>
            <p:cNvPr id="91142" name="Rectangle 6"/>
            <p:cNvSpPr>
              <a:spLocks noChangeArrowheads="1"/>
            </p:cNvSpPr>
            <p:nvPr/>
          </p:nvSpPr>
          <p:spPr bwMode="auto">
            <a:xfrm>
              <a:off x="772" y="3818"/>
              <a:ext cx="4233" cy="26"/>
            </a:xfrm>
            <a:prstGeom prst="rect">
              <a:avLst/>
            </a:prstGeom>
            <a:solidFill>
              <a:srgbClr val="000000"/>
            </a:solidFill>
            <a:ln w="9525">
              <a:noFill/>
              <a:miter lim="800000"/>
              <a:headEnd/>
              <a:tailEnd/>
            </a:ln>
          </p:spPr>
          <p:txBody>
            <a:bodyPr/>
            <a:lstStyle/>
            <a:p>
              <a:endParaRPr lang="en-US"/>
            </a:p>
          </p:txBody>
        </p:sp>
        <p:grpSp>
          <p:nvGrpSpPr>
            <p:cNvPr id="91143" name="Group 7"/>
            <p:cNvGrpSpPr>
              <a:grpSpLocks/>
            </p:cNvGrpSpPr>
            <p:nvPr/>
          </p:nvGrpSpPr>
          <p:grpSpPr bwMode="auto">
            <a:xfrm>
              <a:off x="763" y="1357"/>
              <a:ext cx="4216" cy="2461"/>
              <a:chOff x="763" y="1357"/>
              <a:chExt cx="4216" cy="2461"/>
            </a:xfrm>
          </p:grpSpPr>
          <p:sp>
            <p:nvSpPr>
              <p:cNvPr id="91403" name="Rectangle 8"/>
              <p:cNvSpPr>
                <a:spLocks noChangeArrowheads="1"/>
              </p:cNvSpPr>
              <p:nvPr/>
            </p:nvSpPr>
            <p:spPr bwMode="auto">
              <a:xfrm>
                <a:off x="763" y="3791"/>
                <a:ext cx="4216" cy="27"/>
              </a:xfrm>
              <a:prstGeom prst="rect">
                <a:avLst/>
              </a:prstGeom>
              <a:solidFill>
                <a:srgbClr val="69FFFF"/>
              </a:solidFill>
              <a:ln w="9525">
                <a:noFill/>
                <a:miter lim="800000"/>
                <a:headEnd/>
                <a:tailEnd/>
              </a:ln>
            </p:spPr>
            <p:txBody>
              <a:bodyPr/>
              <a:lstStyle/>
              <a:p>
                <a:endParaRPr lang="en-US"/>
              </a:p>
            </p:txBody>
          </p:sp>
          <p:sp>
            <p:nvSpPr>
              <p:cNvPr id="91404" name="Rectangle 9"/>
              <p:cNvSpPr>
                <a:spLocks noChangeArrowheads="1"/>
              </p:cNvSpPr>
              <p:nvPr/>
            </p:nvSpPr>
            <p:spPr bwMode="auto">
              <a:xfrm>
                <a:off x="4935" y="1357"/>
                <a:ext cx="44" cy="2434"/>
              </a:xfrm>
              <a:prstGeom prst="rect">
                <a:avLst/>
              </a:prstGeom>
              <a:solidFill>
                <a:srgbClr val="69FFFF"/>
              </a:solidFill>
              <a:ln w="9525">
                <a:noFill/>
                <a:miter lim="800000"/>
                <a:headEnd/>
                <a:tailEnd/>
              </a:ln>
            </p:spPr>
            <p:txBody>
              <a:bodyPr/>
              <a:lstStyle/>
              <a:p>
                <a:endParaRPr lang="en-US"/>
              </a:p>
            </p:txBody>
          </p:sp>
          <p:sp>
            <p:nvSpPr>
              <p:cNvPr id="91405" name="Rectangle 10"/>
              <p:cNvSpPr>
                <a:spLocks noChangeArrowheads="1"/>
              </p:cNvSpPr>
              <p:nvPr/>
            </p:nvSpPr>
            <p:spPr bwMode="auto">
              <a:xfrm>
                <a:off x="763" y="3765"/>
                <a:ext cx="4172" cy="26"/>
              </a:xfrm>
              <a:prstGeom prst="rect">
                <a:avLst/>
              </a:prstGeom>
              <a:solidFill>
                <a:srgbClr val="6AFFFF"/>
              </a:solidFill>
              <a:ln w="9525">
                <a:noFill/>
                <a:miter lim="800000"/>
                <a:headEnd/>
                <a:tailEnd/>
              </a:ln>
            </p:spPr>
            <p:txBody>
              <a:bodyPr/>
              <a:lstStyle/>
              <a:p>
                <a:endParaRPr lang="en-US"/>
              </a:p>
            </p:txBody>
          </p:sp>
          <p:sp>
            <p:nvSpPr>
              <p:cNvPr id="91406" name="Rectangle 11"/>
              <p:cNvSpPr>
                <a:spLocks noChangeArrowheads="1"/>
              </p:cNvSpPr>
              <p:nvPr/>
            </p:nvSpPr>
            <p:spPr bwMode="auto">
              <a:xfrm>
                <a:off x="4891" y="1357"/>
                <a:ext cx="44" cy="2408"/>
              </a:xfrm>
              <a:prstGeom prst="rect">
                <a:avLst/>
              </a:prstGeom>
              <a:solidFill>
                <a:srgbClr val="6AFFFF"/>
              </a:solidFill>
              <a:ln w="9525">
                <a:noFill/>
                <a:miter lim="800000"/>
                <a:headEnd/>
                <a:tailEnd/>
              </a:ln>
            </p:spPr>
            <p:txBody>
              <a:bodyPr/>
              <a:lstStyle/>
              <a:p>
                <a:endParaRPr lang="en-US"/>
              </a:p>
            </p:txBody>
          </p:sp>
          <p:sp>
            <p:nvSpPr>
              <p:cNvPr id="91407" name="Rectangle 12"/>
              <p:cNvSpPr>
                <a:spLocks noChangeArrowheads="1"/>
              </p:cNvSpPr>
              <p:nvPr/>
            </p:nvSpPr>
            <p:spPr bwMode="auto">
              <a:xfrm>
                <a:off x="763" y="3739"/>
                <a:ext cx="4128" cy="26"/>
              </a:xfrm>
              <a:prstGeom prst="rect">
                <a:avLst/>
              </a:prstGeom>
              <a:solidFill>
                <a:srgbClr val="6AFFFF"/>
              </a:solidFill>
              <a:ln w="9525">
                <a:noFill/>
                <a:miter lim="800000"/>
                <a:headEnd/>
                <a:tailEnd/>
              </a:ln>
            </p:spPr>
            <p:txBody>
              <a:bodyPr/>
              <a:lstStyle/>
              <a:p>
                <a:endParaRPr lang="en-US"/>
              </a:p>
            </p:txBody>
          </p:sp>
          <p:sp>
            <p:nvSpPr>
              <p:cNvPr id="91408" name="Rectangle 13"/>
              <p:cNvSpPr>
                <a:spLocks noChangeArrowheads="1"/>
              </p:cNvSpPr>
              <p:nvPr/>
            </p:nvSpPr>
            <p:spPr bwMode="auto">
              <a:xfrm>
                <a:off x="4847" y="1357"/>
                <a:ext cx="44" cy="2382"/>
              </a:xfrm>
              <a:prstGeom prst="rect">
                <a:avLst/>
              </a:prstGeom>
              <a:solidFill>
                <a:srgbClr val="6AFFFF"/>
              </a:solidFill>
              <a:ln w="9525">
                <a:noFill/>
                <a:miter lim="800000"/>
                <a:headEnd/>
                <a:tailEnd/>
              </a:ln>
            </p:spPr>
            <p:txBody>
              <a:bodyPr/>
              <a:lstStyle/>
              <a:p>
                <a:endParaRPr lang="en-US"/>
              </a:p>
            </p:txBody>
          </p:sp>
          <p:sp>
            <p:nvSpPr>
              <p:cNvPr id="91409" name="Rectangle 14"/>
              <p:cNvSpPr>
                <a:spLocks noChangeArrowheads="1"/>
              </p:cNvSpPr>
              <p:nvPr/>
            </p:nvSpPr>
            <p:spPr bwMode="auto">
              <a:xfrm>
                <a:off x="763" y="3712"/>
                <a:ext cx="4084" cy="27"/>
              </a:xfrm>
              <a:prstGeom prst="rect">
                <a:avLst/>
              </a:prstGeom>
              <a:solidFill>
                <a:srgbClr val="6BFFFF"/>
              </a:solidFill>
              <a:ln w="9525">
                <a:noFill/>
                <a:miter lim="800000"/>
                <a:headEnd/>
                <a:tailEnd/>
              </a:ln>
            </p:spPr>
            <p:txBody>
              <a:bodyPr/>
              <a:lstStyle/>
              <a:p>
                <a:endParaRPr lang="en-US"/>
              </a:p>
            </p:txBody>
          </p:sp>
          <p:sp>
            <p:nvSpPr>
              <p:cNvPr id="91410" name="Rectangle 15"/>
              <p:cNvSpPr>
                <a:spLocks noChangeArrowheads="1"/>
              </p:cNvSpPr>
              <p:nvPr/>
            </p:nvSpPr>
            <p:spPr bwMode="auto">
              <a:xfrm>
                <a:off x="4803" y="1357"/>
                <a:ext cx="44" cy="2355"/>
              </a:xfrm>
              <a:prstGeom prst="rect">
                <a:avLst/>
              </a:prstGeom>
              <a:solidFill>
                <a:srgbClr val="6BFFFF"/>
              </a:solidFill>
              <a:ln w="9525">
                <a:noFill/>
                <a:miter lim="800000"/>
                <a:headEnd/>
                <a:tailEnd/>
              </a:ln>
            </p:spPr>
            <p:txBody>
              <a:bodyPr/>
              <a:lstStyle/>
              <a:p>
                <a:endParaRPr lang="en-US"/>
              </a:p>
            </p:txBody>
          </p:sp>
          <p:sp>
            <p:nvSpPr>
              <p:cNvPr id="91411" name="Rectangle 16"/>
              <p:cNvSpPr>
                <a:spLocks noChangeArrowheads="1"/>
              </p:cNvSpPr>
              <p:nvPr/>
            </p:nvSpPr>
            <p:spPr bwMode="auto">
              <a:xfrm>
                <a:off x="763" y="3686"/>
                <a:ext cx="4040" cy="26"/>
              </a:xfrm>
              <a:prstGeom prst="rect">
                <a:avLst/>
              </a:prstGeom>
              <a:solidFill>
                <a:srgbClr val="6CFFFF"/>
              </a:solidFill>
              <a:ln w="9525">
                <a:noFill/>
                <a:miter lim="800000"/>
                <a:headEnd/>
                <a:tailEnd/>
              </a:ln>
            </p:spPr>
            <p:txBody>
              <a:bodyPr/>
              <a:lstStyle/>
              <a:p>
                <a:endParaRPr lang="en-US"/>
              </a:p>
            </p:txBody>
          </p:sp>
          <p:sp>
            <p:nvSpPr>
              <p:cNvPr id="91412" name="Rectangle 17"/>
              <p:cNvSpPr>
                <a:spLocks noChangeArrowheads="1"/>
              </p:cNvSpPr>
              <p:nvPr/>
            </p:nvSpPr>
            <p:spPr bwMode="auto">
              <a:xfrm>
                <a:off x="4759" y="1357"/>
                <a:ext cx="44" cy="2329"/>
              </a:xfrm>
              <a:prstGeom prst="rect">
                <a:avLst/>
              </a:prstGeom>
              <a:solidFill>
                <a:srgbClr val="6CFFFF"/>
              </a:solidFill>
              <a:ln w="9525">
                <a:noFill/>
                <a:miter lim="800000"/>
                <a:headEnd/>
                <a:tailEnd/>
              </a:ln>
            </p:spPr>
            <p:txBody>
              <a:bodyPr/>
              <a:lstStyle/>
              <a:p>
                <a:endParaRPr lang="en-US"/>
              </a:p>
            </p:txBody>
          </p:sp>
          <p:sp>
            <p:nvSpPr>
              <p:cNvPr id="91413" name="Rectangle 18"/>
              <p:cNvSpPr>
                <a:spLocks noChangeArrowheads="1"/>
              </p:cNvSpPr>
              <p:nvPr/>
            </p:nvSpPr>
            <p:spPr bwMode="auto">
              <a:xfrm>
                <a:off x="763" y="3660"/>
                <a:ext cx="3996" cy="26"/>
              </a:xfrm>
              <a:prstGeom prst="rect">
                <a:avLst/>
              </a:prstGeom>
              <a:solidFill>
                <a:srgbClr val="6DFFFF"/>
              </a:solidFill>
              <a:ln w="9525">
                <a:noFill/>
                <a:miter lim="800000"/>
                <a:headEnd/>
                <a:tailEnd/>
              </a:ln>
            </p:spPr>
            <p:txBody>
              <a:bodyPr/>
              <a:lstStyle/>
              <a:p>
                <a:endParaRPr lang="en-US"/>
              </a:p>
            </p:txBody>
          </p:sp>
          <p:sp>
            <p:nvSpPr>
              <p:cNvPr id="91414" name="Rectangle 19"/>
              <p:cNvSpPr>
                <a:spLocks noChangeArrowheads="1"/>
              </p:cNvSpPr>
              <p:nvPr/>
            </p:nvSpPr>
            <p:spPr bwMode="auto">
              <a:xfrm>
                <a:off x="4715" y="1357"/>
                <a:ext cx="44" cy="2303"/>
              </a:xfrm>
              <a:prstGeom prst="rect">
                <a:avLst/>
              </a:prstGeom>
              <a:solidFill>
                <a:srgbClr val="6DFFFF"/>
              </a:solidFill>
              <a:ln w="9525">
                <a:noFill/>
                <a:miter lim="800000"/>
                <a:headEnd/>
                <a:tailEnd/>
              </a:ln>
            </p:spPr>
            <p:txBody>
              <a:bodyPr/>
              <a:lstStyle/>
              <a:p>
                <a:endParaRPr lang="en-US"/>
              </a:p>
            </p:txBody>
          </p:sp>
          <p:sp>
            <p:nvSpPr>
              <p:cNvPr id="91415" name="Rectangle 20"/>
              <p:cNvSpPr>
                <a:spLocks noChangeArrowheads="1"/>
              </p:cNvSpPr>
              <p:nvPr/>
            </p:nvSpPr>
            <p:spPr bwMode="auto">
              <a:xfrm>
                <a:off x="763" y="3633"/>
                <a:ext cx="3952" cy="27"/>
              </a:xfrm>
              <a:prstGeom prst="rect">
                <a:avLst/>
              </a:prstGeom>
              <a:solidFill>
                <a:srgbClr val="6EFFFF"/>
              </a:solidFill>
              <a:ln w="9525">
                <a:noFill/>
                <a:miter lim="800000"/>
                <a:headEnd/>
                <a:tailEnd/>
              </a:ln>
            </p:spPr>
            <p:txBody>
              <a:bodyPr/>
              <a:lstStyle/>
              <a:p>
                <a:endParaRPr lang="en-US"/>
              </a:p>
            </p:txBody>
          </p:sp>
          <p:sp>
            <p:nvSpPr>
              <p:cNvPr id="91416" name="Rectangle 21"/>
              <p:cNvSpPr>
                <a:spLocks noChangeArrowheads="1"/>
              </p:cNvSpPr>
              <p:nvPr/>
            </p:nvSpPr>
            <p:spPr bwMode="auto">
              <a:xfrm>
                <a:off x="4672" y="1357"/>
                <a:ext cx="43" cy="2276"/>
              </a:xfrm>
              <a:prstGeom prst="rect">
                <a:avLst/>
              </a:prstGeom>
              <a:solidFill>
                <a:srgbClr val="6EFFFF"/>
              </a:solidFill>
              <a:ln w="9525">
                <a:noFill/>
                <a:miter lim="800000"/>
                <a:headEnd/>
                <a:tailEnd/>
              </a:ln>
            </p:spPr>
            <p:txBody>
              <a:bodyPr/>
              <a:lstStyle/>
              <a:p>
                <a:endParaRPr lang="en-US"/>
              </a:p>
            </p:txBody>
          </p:sp>
          <p:sp>
            <p:nvSpPr>
              <p:cNvPr id="91417" name="Rectangle 22"/>
              <p:cNvSpPr>
                <a:spLocks noChangeArrowheads="1"/>
              </p:cNvSpPr>
              <p:nvPr/>
            </p:nvSpPr>
            <p:spPr bwMode="auto">
              <a:xfrm>
                <a:off x="763" y="3607"/>
                <a:ext cx="3909" cy="26"/>
              </a:xfrm>
              <a:prstGeom prst="rect">
                <a:avLst/>
              </a:prstGeom>
              <a:solidFill>
                <a:srgbClr val="6FFFFF"/>
              </a:solidFill>
              <a:ln w="9525">
                <a:noFill/>
                <a:miter lim="800000"/>
                <a:headEnd/>
                <a:tailEnd/>
              </a:ln>
            </p:spPr>
            <p:txBody>
              <a:bodyPr/>
              <a:lstStyle/>
              <a:p>
                <a:endParaRPr lang="en-US"/>
              </a:p>
            </p:txBody>
          </p:sp>
          <p:sp>
            <p:nvSpPr>
              <p:cNvPr id="91418" name="Rectangle 23"/>
              <p:cNvSpPr>
                <a:spLocks noChangeArrowheads="1"/>
              </p:cNvSpPr>
              <p:nvPr/>
            </p:nvSpPr>
            <p:spPr bwMode="auto">
              <a:xfrm>
                <a:off x="4628" y="1357"/>
                <a:ext cx="44" cy="2250"/>
              </a:xfrm>
              <a:prstGeom prst="rect">
                <a:avLst/>
              </a:prstGeom>
              <a:solidFill>
                <a:srgbClr val="6FFFFF"/>
              </a:solidFill>
              <a:ln w="9525">
                <a:noFill/>
                <a:miter lim="800000"/>
                <a:headEnd/>
                <a:tailEnd/>
              </a:ln>
            </p:spPr>
            <p:txBody>
              <a:bodyPr/>
              <a:lstStyle/>
              <a:p>
                <a:endParaRPr lang="en-US"/>
              </a:p>
            </p:txBody>
          </p:sp>
          <p:sp>
            <p:nvSpPr>
              <p:cNvPr id="91419" name="Rectangle 24"/>
              <p:cNvSpPr>
                <a:spLocks noChangeArrowheads="1"/>
              </p:cNvSpPr>
              <p:nvPr/>
            </p:nvSpPr>
            <p:spPr bwMode="auto">
              <a:xfrm>
                <a:off x="763" y="3581"/>
                <a:ext cx="3865" cy="26"/>
              </a:xfrm>
              <a:prstGeom prst="rect">
                <a:avLst/>
              </a:prstGeom>
              <a:solidFill>
                <a:srgbClr val="70FFFF"/>
              </a:solidFill>
              <a:ln w="9525">
                <a:noFill/>
                <a:miter lim="800000"/>
                <a:headEnd/>
                <a:tailEnd/>
              </a:ln>
            </p:spPr>
            <p:txBody>
              <a:bodyPr/>
              <a:lstStyle/>
              <a:p>
                <a:endParaRPr lang="en-US"/>
              </a:p>
            </p:txBody>
          </p:sp>
          <p:sp>
            <p:nvSpPr>
              <p:cNvPr id="91420" name="Rectangle 25"/>
              <p:cNvSpPr>
                <a:spLocks noChangeArrowheads="1"/>
              </p:cNvSpPr>
              <p:nvPr/>
            </p:nvSpPr>
            <p:spPr bwMode="auto">
              <a:xfrm>
                <a:off x="4584" y="1357"/>
                <a:ext cx="44" cy="2224"/>
              </a:xfrm>
              <a:prstGeom prst="rect">
                <a:avLst/>
              </a:prstGeom>
              <a:solidFill>
                <a:srgbClr val="70FFFF"/>
              </a:solidFill>
              <a:ln w="9525">
                <a:noFill/>
                <a:miter lim="800000"/>
                <a:headEnd/>
                <a:tailEnd/>
              </a:ln>
            </p:spPr>
            <p:txBody>
              <a:bodyPr/>
              <a:lstStyle/>
              <a:p>
                <a:endParaRPr lang="en-US"/>
              </a:p>
            </p:txBody>
          </p:sp>
          <p:sp>
            <p:nvSpPr>
              <p:cNvPr id="91421" name="Rectangle 26"/>
              <p:cNvSpPr>
                <a:spLocks noChangeArrowheads="1"/>
              </p:cNvSpPr>
              <p:nvPr/>
            </p:nvSpPr>
            <p:spPr bwMode="auto">
              <a:xfrm>
                <a:off x="763" y="3554"/>
                <a:ext cx="3821" cy="27"/>
              </a:xfrm>
              <a:prstGeom prst="rect">
                <a:avLst/>
              </a:prstGeom>
              <a:solidFill>
                <a:srgbClr val="71FFFF"/>
              </a:solidFill>
              <a:ln w="9525">
                <a:noFill/>
                <a:miter lim="800000"/>
                <a:headEnd/>
                <a:tailEnd/>
              </a:ln>
            </p:spPr>
            <p:txBody>
              <a:bodyPr/>
              <a:lstStyle/>
              <a:p>
                <a:endParaRPr lang="en-US"/>
              </a:p>
            </p:txBody>
          </p:sp>
          <p:sp>
            <p:nvSpPr>
              <p:cNvPr id="91422" name="Rectangle 27"/>
              <p:cNvSpPr>
                <a:spLocks noChangeArrowheads="1"/>
              </p:cNvSpPr>
              <p:nvPr/>
            </p:nvSpPr>
            <p:spPr bwMode="auto">
              <a:xfrm>
                <a:off x="4540" y="1357"/>
                <a:ext cx="44" cy="2197"/>
              </a:xfrm>
              <a:prstGeom prst="rect">
                <a:avLst/>
              </a:prstGeom>
              <a:solidFill>
                <a:srgbClr val="71FFFF"/>
              </a:solidFill>
              <a:ln w="9525">
                <a:noFill/>
                <a:miter lim="800000"/>
                <a:headEnd/>
                <a:tailEnd/>
              </a:ln>
            </p:spPr>
            <p:txBody>
              <a:bodyPr/>
              <a:lstStyle/>
              <a:p>
                <a:endParaRPr lang="en-US"/>
              </a:p>
            </p:txBody>
          </p:sp>
          <p:sp>
            <p:nvSpPr>
              <p:cNvPr id="91423" name="Rectangle 28"/>
              <p:cNvSpPr>
                <a:spLocks noChangeArrowheads="1"/>
              </p:cNvSpPr>
              <p:nvPr/>
            </p:nvSpPr>
            <p:spPr bwMode="auto">
              <a:xfrm>
                <a:off x="763" y="3528"/>
                <a:ext cx="3777" cy="26"/>
              </a:xfrm>
              <a:prstGeom prst="rect">
                <a:avLst/>
              </a:prstGeom>
              <a:solidFill>
                <a:srgbClr val="72FFFF"/>
              </a:solidFill>
              <a:ln w="9525">
                <a:noFill/>
                <a:miter lim="800000"/>
                <a:headEnd/>
                <a:tailEnd/>
              </a:ln>
            </p:spPr>
            <p:txBody>
              <a:bodyPr/>
              <a:lstStyle/>
              <a:p>
                <a:endParaRPr lang="en-US"/>
              </a:p>
            </p:txBody>
          </p:sp>
          <p:sp>
            <p:nvSpPr>
              <p:cNvPr id="91424" name="Rectangle 29"/>
              <p:cNvSpPr>
                <a:spLocks noChangeArrowheads="1"/>
              </p:cNvSpPr>
              <p:nvPr/>
            </p:nvSpPr>
            <p:spPr bwMode="auto">
              <a:xfrm>
                <a:off x="4496" y="1357"/>
                <a:ext cx="44" cy="2171"/>
              </a:xfrm>
              <a:prstGeom prst="rect">
                <a:avLst/>
              </a:prstGeom>
              <a:solidFill>
                <a:srgbClr val="72FFFF"/>
              </a:solidFill>
              <a:ln w="9525">
                <a:noFill/>
                <a:miter lim="800000"/>
                <a:headEnd/>
                <a:tailEnd/>
              </a:ln>
            </p:spPr>
            <p:txBody>
              <a:bodyPr/>
              <a:lstStyle/>
              <a:p>
                <a:endParaRPr lang="en-US"/>
              </a:p>
            </p:txBody>
          </p:sp>
          <p:sp>
            <p:nvSpPr>
              <p:cNvPr id="91425" name="Rectangle 30"/>
              <p:cNvSpPr>
                <a:spLocks noChangeArrowheads="1"/>
              </p:cNvSpPr>
              <p:nvPr/>
            </p:nvSpPr>
            <p:spPr bwMode="auto">
              <a:xfrm>
                <a:off x="763" y="3510"/>
                <a:ext cx="3733" cy="18"/>
              </a:xfrm>
              <a:prstGeom prst="rect">
                <a:avLst/>
              </a:prstGeom>
              <a:solidFill>
                <a:srgbClr val="73FFFF"/>
              </a:solidFill>
              <a:ln w="9525">
                <a:noFill/>
                <a:miter lim="800000"/>
                <a:headEnd/>
                <a:tailEnd/>
              </a:ln>
            </p:spPr>
            <p:txBody>
              <a:bodyPr/>
              <a:lstStyle/>
              <a:p>
                <a:endParaRPr lang="en-US"/>
              </a:p>
            </p:txBody>
          </p:sp>
          <p:sp>
            <p:nvSpPr>
              <p:cNvPr id="91426" name="Rectangle 31"/>
              <p:cNvSpPr>
                <a:spLocks noChangeArrowheads="1"/>
              </p:cNvSpPr>
              <p:nvPr/>
            </p:nvSpPr>
            <p:spPr bwMode="auto">
              <a:xfrm>
                <a:off x="4452" y="1357"/>
                <a:ext cx="44" cy="2153"/>
              </a:xfrm>
              <a:prstGeom prst="rect">
                <a:avLst/>
              </a:prstGeom>
              <a:solidFill>
                <a:srgbClr val="73FFFF"/>
              </a:solidFill>
              <a:ln w="9525">
                <a:noFill/>
                <a:miter lim="800000"/>
                <a:headEnd/>
                <a:tailEnd/>
              </a:ln>
            </p:spPr>
            <p:txBody>
              <a:bodyPr/>
              <a:lstStyle/>
              <a:p>
                <a:endParaRPr lang="en-US"/>
              </a:p>
            </p:txBody>
          </p:sp>
          <p:sp>
            <p:nvSpPr>
              <p:cNvPr id="91427" name="Rectangle 32"/>
              <p:cNvSpPr>
                <a:spLocks noChangeArrowheads="1"/>
              </p:cNvSpPr>
              <p:nvPr/>
            </p:nvSpPr>
            <p:spPr bwMode="auto">
              <a:xfrm>
                <a:off x="763" y="3484"/>
                <a:ext cx="3689" cy="26"/>
              </a:xfrm>
              <a:prstGeom prst="rect">
                <a:avLst/>
              </a:prstGeom>
              <a:solidFill>
                <a:srgbClr val="75FFFF"/>
              </a:solidFill>
              <a:ln w="9525">
                <a:noFill/>
                <a:miter lim="800000"/>
                <a:headEnd/>
                <a:tailEnd/>
              </a:ln>
            </p:spPr>
            <p:txBody>
              <a:bodyPr/>
              <a:lstStyle/>
              <a:p>
                <a:endParaRPr lang="en-US"/>
              </a:p>
            </p:txBody>
          </p:sp>
          <p:sp>
            <p:nvSpPr>
              <p:cNvPr id="91428" name="Rectangle 33"/>
              <p:cNvSpPr>
                <a:spLocks noChangeArrowheads="1"/>
              </p:cNvSpPr>
              <p:nvPr/>
            </p:nvSpPr>
            <p:spPr bwMode="auto">
              <a:xfrm>
                <a:off x="4408" y="1357"/>
                <a:ext cx="44" cy="2127"/>
              </a:xfrm>
              <a:prstGeom prst="rect">
                <a:avLst/>
              </a:prstGeom>
              <a:solidFill>
                <a:srgbClr val="75FFFF"/>
              </a:solidFill>
              <a:ln w="9525">
                <a:noFill/>
                <a:miter lim="800000"/>
                <a:headEnd/>
                <a:tailEnd/>
              </a:ln>
            </p:spPr>
            <p:txBody>
              <a:bodyPr/>
              <a:lstStyle/>
              <a:p>
                <a:endParaRPr lang="en-US"/>
              </a:p>
            </p:txBody>
          </p:sp>
          <p:sp>
            <p:nvSpPr>
              <p:cNvPr id="91429" name="Rectangle 34"/>
              <p:cNvSpPr>
                <a:spLocks noChangeArrowheads="1"/>
              </p:cNvSpPr>
              <p:nvPr/>
            </p:nvSpPr>
            <p:spPr bwMode="auto">
              <a:xfrm>
                <a:off x="763" y="3458"/>
                <a:ext cx="3645" cy="26"/>
              </a:xfrm>
              <a:prstGeom prst="rect">
                <a:avLst/>
              </a:prstGeom>
              <a:solidFill>
                <a:srgbClr val="76FFFF"/>
              </a:solidFill>
              <a:ln w="9525">
                <a:noFill/>
                <a:miter lim="800000"/>
                <a:headEnd/>
                <a:tailEnd/>
              </a:ln>
            </p:spPr>
            <p:txBody>
              <a:bodyPr/>
              <a:lstStyle/>
              <a:p>
                <a:endParaRPr lang="en-US"/>
              </a:p>
            </p:txBody>
          </p:sp>
          <p:sp>
            <p:nvSpPr>
              <p:cNvPr id="91430" name="Rectangle 35"/>
              <p:cNvSpPr>
                <a:spLocks noChangeArrowheads="1"/>
              </p:cNvSpPr>
              <p:nvPr/>
            </p:nvSpPr>
            <p:spPr bwMode="auto">
              <a:xfrm>
                <a:off x="4364" y="1357"/>
                <a:ext cx="44" cy="2101"/>
              </a:xfrm>
              <a:prstGeom prst="rect">
                <a:avLst/>
              </a:prstGeom>
              <a:solidFill>
                <a:srgbClr val="76FFFF"/>
              </a:solidFill>
              <a:ln w="9525">
                <a:noFill/>
                <a:miter lim="800000"/>
                <a:headEnd/>
                <a:tailEnd/>
              </a:ln>
            </p:spPr>
            <p:txBody>
              <a:bodyPr/>
              <a:lstStyle/>
              <a:p>
                <a:endParaRPr lang="en-US"/>
              </a:p>
            </p:txBody>
          </p:sp>
          <p:sp>
            <p:nvSpPr>
              <p:cNvPr id="91431" name="Rectangle 36"/>
              <p:cNvSpPr>
                <a:spLocks noChangeArrowheads="1"/>
              </p:cNvSpPr>
              <p:nvPr/>
            </p:nvSpPr>
            <p:spPr bwMode="auto">
              <a:xfrm>
                <a:off x="763" y="3431"/>
                <a:ext cx="3601" cy="27"/>
              </a:xfrm>
              <a:prstGeom prst="rect">
                <a:avLst/>
              </a:prstGeom>
              <a:solidFill>
                <a:srgbClr val="78FFFF"/>
              </a:solidFill>
              <a:ln w="9525">
                <a:noFill/>
                <a:miter lim="800000"/>
                <a:headEnd/>
                <a:tailEnd/>
              </a:ln>
            </p:spPr>
            <p:txBody>
              <a:bodyPr/>
              <a:lstStyle/>
              <a:p>
                <a:endParaRPr lang="en-US"/>
              </a:p>
            </p:txBody>
          </p:sp>
          <p:sp>
            <p:nvSpPr>
              <p:cNvPr id="91432" name="Rectangle 37"/>
              <p:cNvSpPr>
                <a:spLocks noChangeArrowheads="1"/>
              </p:cNvSpPr>
              <p:nvPr/>
            </p:nvSpPr>
            <p:spPr bwMode="auto">
              <a:xfrm>
                <a:off x="4320" y="1357"/>
                <a:ext cx="44" cy="2074"/>
              </a:xfrm>
              <a:prstGeom prst="rect">
                <a:avLst/>
              </a:prstGeom>
              <a:solidFill>
                <a:srgbClr val="78FFFF"/>
              </a:solidFill>
              <a:ln w="9525">
                <a:noFill/>
                <a:miter lim="800000"/>
                <a:headEnd/>
                <a:tailEnd/>
              </a:ln>
            </p:spPr>
            <p:txBody>
              <a:bodyPr/>
              <a:lstStyle/>
              <a:p>
                <a:endParaRPr lang="en-US"/>
              </a:p>
            </p:txBody>
          </p:sp>
          <p:sp>
            <p:nvSpPr>
              <p:cNvPr id="91433" name="Rectangle 38"/>
              <p:cNvSpPr>
                <a:spLocks noChangeArrowheads="1"/>
              </p:cNvSpPr>
              <p:nvPr/>
            </p:nvSpPr>
            <p:spPr bwMode="auto">
              <a:xfrm>
                <a:off x="763" y="3405"/>
                <a:ext cx="3557" cy="26"/>
              </a:xfrm>
              <a:prstGeom prst="rect">
                <a:avLst/>
              </a:prstGeom>
              <a:solidFill>
                <a:srgbClr val="79FFFF"/>
              </a:solidFill>
              <a:ln w="9525">
                <a:noFill/>
                <a:miter lim="800000"/>
                <a:headEnd/>
                <a:tailEnd/>
              </a:ln>
            </p:spPr>
            <p:txBody>
              <a:bodyPr/>
              <a:lstStyle/>
              <a:p>
                <a:endParaRPr lang="en-US"/>
              </a:p>
            </p:txBody>
          </p:sp>
          <p:sp>
            <p:nvSpPr>
              <p:cNvPr id="91434" name="Rectangle 39"/>
              <p:cNvSpPr>
                <a:spLocks noChangeArrowheads="1"/>
              </p:cNvSpPr>
              <p:nvPr/>
            </p:nvSpPr>
            <p:spPr bwMode="auto">
              <a:xfrm>
                <a:off x="4276" y="1357"/>
                <a:ext cx="44" cy="2048"/>
              </a:xfrm>
              <a:prstGeom prst="rect">
                <a:avLst/>
              </a:prstGeom>
              <a:solidFill>
                <a:srgbClr val="79FFFF"/>
              </a:solidFill>
              <a:ln w="9525">
                <a:noFill/>
                <a:miter lim="800000"/>
                <a:headEnd/>
                <a:tailEnd/>
              </a:ln>
            </p:spPr>
            <p:txBody>
              <a:bodyPr/>
              <a:lstStyle/>
              <a:p>
                <a:endParaRPr lang="en-US"/>
              </a:p>
            </p:txBody>
          </p:sp>
          <p:sp>
            <p:nvSpPr>
              <p:cNvPr id="91435" name="Rectangle 40"/>
              <p:cNvSpPr>
                <a:spLocks noChangeArrowheads="1"/>
              </p:cNvSpPr>
              <p:nvPr/>
            </p:nvSpPr>
            <p:spPr bwMode="auto">
              <a:xfrm>
                <a:off x="763" y="3378"/>
                <a:ext cx="3513" cy="27"/>
              </a:xfrm>
              <a:prstGeom prst="rect">
                <a:avLst/>
              </a:prstGeom>
              <a:solidFill>
                <a:srgbClr val="7BFFFF"/>
              </a:solidFill>
              <a:ln w="9525">
                <a:noFill/>
                <a:miter lim="800000"/>
                <a:headEnd/>
                <a:tailEnd/>
              </a:ln>
            </p:spPr>
            <p:txBody>
              <a:bodyPr/>
              <a:lstStyle/>
              <a:p>
                <a:endParaRPr lang="en-US"/>
              </a:p>
            </p:txBody>
          </p:sp>
          <p:sp>
            <p:nvSpPr>
              <p:cNvPr id="91436" name="Rectangle 41"/>
              <p:cNvSpPr>
                <a:spLocks noChangeArrowheads="1"/>
              </p:cNvSpPr>
              <p:nvPr/>
            </p:nvSpPr>
            <p:spPr bwMode="auto">
              <a:xfrm>
                <a:off x="4232" y="1357"/>
                <a:ext cx="44" cy="2021"/>
              </a:xfrm>
              <a:prstGeom prst="rect">
                <a:avLst/>
              </a:prstGeom>
              <a:solidFill>
                <a:srgbClr val="7BFFFF"/>
              </a:solidFill>
              <a:ln w="9525">
                <a:noFill/>
                <a:miter lim="800000"/>
                <a:headEnd/>
                <a:tailEnd/>
              </a:ln>
            </p:spPr>
            <p:txBody>
              <a:bodyPr/>
              <a:lstStyle/>
              <a:p>
                <a:endParaRPr lang="en-US"/>
              </a:p>
            </p:txBody>
          </p:sp>
          <p:sp>
            <p:nvSpPr>
              <p:cNvPr id="91437" name="Rectangle 42"/>
              <p:cNvSpPr>
                <a:spLocks noChangeArrowheads="1"/>
              </p:cNvSpPr>
              <p:nvPr/>
            </p:nvSpPr>
            <p:spPr bwMode="auto">
              <a:xfrm>
                <a:off x="763" y="3352"/>
                <a:ext cx="3469" cy="26"/>
              </a:xfrm>
              <a:prstGeom prst="rect">
                <a:avLst/>
              </a:prstGeom>
              <a:solidFill>
                <a:srgbClr val="7CFFFF"/>
              </a:solidFill>
              <a:ln w="9525">
                <a:noFill/>
                <a:miter lim="800000"/>
                <a:headEnd/>
                <a:tailEnd/>
              </a:ln>
            </p:spPr>
            <p:txBody>
              <a:bodyPr/>
              <a:lstStyle/>
              <a:p>
                <a:endParaRPr lang="en-US"/>
              </a:p>
            </p:txBody>
          </p:sp>
          <p:sp>
            <p:nvSpPr>
              <p:cNvPr id="91438" name="Rectangle 43"/>
              <p:cNvSpPr>
                <a:spLocks noChangeArrowheads="1"/>
              </p:cNvSpPr>
              <p:nvPr/>
            </p:nvSpPr>
            <p:spPr bwMode="auto">
              <a:xfrm>
                <a:off x="4189" y="1357"/>
                <a:ext cx="43" cy="1995"/>
              </a:xfrm>
              <a:prstGeom prst="rect">
                <a:avLst/>
              </a:prstGeom>
              <a:solidFill>
                <a:srgbClr val="7CFFFF"/>
              </a:solidFill>
              <a:ln w="9525">
                <a:noFill/>
                <a:miter lim="800000"/>
                <a:headEnd/>
                <a:tailEnd/>
              </a:ln>
            </p:spPr>
            <p:txBody>
              <a:bodyPr/>
              <a:lstStyle/>
              <a:p>
                <a:endParaRPr lang="en-US"/>
              </a:p>
            </p:txBody>
          </p:sp>
          <p:sp>
            <p:nvSpPr>
              <p:cNvPr id="91439" name="Rectangle 44"/>
              <p:cNvSpPr>
                <a:spLocks noChangeArrowheads="1"/>
              </p:cNvSpPr>
              <p:nvPr/>
            </p:nvSpPr>
            <p:spPr bwMode="auto">
              <a:xfrm>
                <a:off x="763" y="3326"/>
                <a:ext cx="3426" cy="26"/>
              </a:xfrm>
              <a:prstGeom prst="rect">
                <a:avLst/>
              </a:prstGeom>
              <a:solidFill>
                <a:srgbClr val="7EFFFF"/>
              </a:solidFill>
              <a:ln w="9525">
                <a:noFill/>
                <a:miter lim="800000"/>
                <a:headEnd/>
                <a:tailEnd/>
              </a:ln>
            </p:spPr>
            <p:txBody>
              <a:bodyPr/>
              <a:lstStyle/>
              <a:p>
                <a:endParaRPr lang="en-US"/>
              </a:p>
            </p:txBody>
          </p:sp>
          <p:sp>
            <p:nvSpPr>
              <p:cNvPr id="91440" name="Rectangle 45"/>
              <p:cNvSpPr>
                <a:spLocks noChangeArrowheads="1"/>
              </p:cNvSpPr>
              <p:nvPr/>
            </p:nvSpPr>
            <p:spPr bwMode="auto">
              <a:xfrm>
                <a:off x="4145" y="1357"/>
                <a:ext cx="44" cy="1969"/>
              </a:xfrm>
              <a:prstGeom prst="rect">
                <a:avLst/>
              </a:prstGeom>
              <a:solidFill>
                <a:srgbClr val="7EFFFF"/>
              </a:solidFill>
              <a:ln w="9525">
                <a:noFill/>
                <a:miter lim="800000"/>
                <a:headEnd/>
                <a:tailEnd/>
              </a:ln>
            </p:spPr>
            <p:txBody>
              <a:bodyPr/>
              <a:lstStyle/>
              <a:p>
                <a:endParaRPr lang="en-US"/>
              </a:p>
            </p:txBody>
          </p:sp>
          <p:sp>
            <p:nvSpPr>
              <p:cNvPr id="91441" name="Rectangle 46"/>
              <p:cNvSpPr>
                <a:spLocks noChangeArrowheads="1"/>
              </p:cNvSpPr>
              <p:nvPr/>
            </p:nvSpPr>
            <p:spPr bwMode="auto">
              <a:xfrm>
                <a:off x="763" y="3299"/>
                <a:ext cx="3382" cy="27"/>
              </a:xfrm>
              <a:prstGeom prst="rect">
                <a:avLst/>
              </a:prstGeom>
              <a:solidFill>
                <a:srgbClr val="80FFFF"/>
              </a:solidFill>
              <a:ln w="9525">
                <a:noFill/>
                <a:miter lim="800000"/>
                <a:headEnd/>
                <a:tailEnd/>
              </a:ln>
            </p:spPr>
            <p:txBody>
              <a:bodyPr/>
              <a:lstStyle/>
              <a:p>
                <a:endParaRPr lang="en-US"/>
              </a:p>
            </p:txBody>
          </p:sp>
          <p:sp>
            <p:nvSpPr>
              <p:cNvPr id="91442" name="Rectangle 47"/>
              <p:cNvSpPr>
                <a:spLocks noChangeArrowheads="1"/>
              </p:cNvSpPr>
              <p:nvPr/>
            </p:nvSpPr>
            <p:spPr bwMode="auto">
              <a:xfrm>
                <a:off x="4101" y="1357"/>
                <a:ext cx="44" cy="1942"/>
              </a:xfrm>
              <a:prstGeom prst="rect">
                <a:avLst/>
              </a:prstGeom>
              <a:solidFill>
                <a:srgbClr val="80FFFF"/>
              </a:solidFill>
              <a:ln w="9525">
                <a:noFill/>
                <a:miter lim="800000"/>
                <a:headEnd/>
                <a:tailEnd/>
              </a:ln>
            </p:spPr>
            <p:txBody>
              <a:bodyPr/>
              <a:lstStyle/>
              <a:p>
                <a:endParaRPr lang="en-US"/>
              </a:p>
            </p:txBody>
          </p:sp>
          <p:sp>
            <p:nvSpPr>
              <p:cNvPr id="91443" name="Rectangle 48"/>
              <p:cNvSpPr>
                <a:spLocks noChangeArrowheads="1"/>
              </p:cNvSpPr>
              <p:nvPr/>
            </p:nvSpPr>
            <p:spPr bwMode="auto">
              <a:xfrm>
                <a:off x="763" y="3273"/>
                <a:ext cx="3338" cy="26"/>
              </a:xfrm>
              <a:prstGeom prst="rect">
                <a:avLst/>
              </a:prstGeom>
              <a:solidFill>
                <a:srgbClr val="82FFFF"/>
              </a:solidFill>
              <a:ln w="9525">
                <a:noFill/>
                <a:miter lim="800000"/>
                <a:headEnd/>
                <a:tailEnd/>
              </a:ln>
            </p:spPr>
            <p:txBody>
              <a:bodyPr/>
              <a:lstStyle/>
              <a:p>
                <a:endParaRPr lang="en-US"/>
              </a:p>
            </p:txBody>
          </p:sp>
          <p:sp>
            <p:nvSpPr>
              <p:cNvPr id="91444" name="Rectangle 49"/>
              <p:cNvSpPr>
                <a:spLocks noChangeArrowheads="1"/>
              </p:cNvSpPr>
              <p:nvPr/>
            </p:nvSpPr>
            <p:spPr bwMode="auto">
              <a:xfrm>
                <a:off x="4057" y="1357"/>
                <a:ext cx="44" cy="1916"/>
              </a:xfrm>
              <a:prstGeom prst="rect">
                <a:avLst/>
              </a:prstGeom>
              <a:solidFill>
                <a:srgbClr val="82FFFF"/>
              </a:solidFill>
              <a:ln w="9525">
                <a:noFill/>
                <a:miter lim="800000"/>
                <a:headEnd/>
                <a:tailEnd/>
              </a:ln>
            </p:spPr>
            <p:txBody>
              <a:bodyPr/>
              <a:lstStyle/>
              <a:p>
                <a:endParaRPr lang="en-US"/>
              </a:p>
            </p:txBody>
          </p:sp>
          <p:sp>
            <p:nvSpPr>
              <p:cNvPr id="91445" name="Rectangle 50"/>
              <p:cNvSpPr>
                <a:spLocks noChangeArrowheads="1"/>
              </p:cNvSpPr>
              <p:nvPr/>
            </p:nvSpPr>
            <p:spPr bwMode="auto">
              <a:xfrm>
                <a:off x="763" y="3247"/>
                <a:ext cx="3294" cy="26"/>
              </a:xfrm>
              <a:prstGeom prst="rect">
                <a:avLst/>
              </a:prstGeom>
              <a:solidFill>
                <a:srgbClr val="84FFFF"/>
              </a:solidFill>
              <a:ln w="9525">
                <a:noFill/>
                <a:miter lim="800000"/>
                <a:headEnd/>
                <a:tailEnd/>
              </a:ln>
            </p:spPr>
            <p:txBody>
              <a:bodyPr/>
              <a:lstStyle/>
              <a:p>
                <a:endParaRPr lang="en-US"/>
              </a:p>
            </p:txBody>
          </p:sp>
          <p:sp>
            <p:nvSpPr>
              <p:cNvPr id="91446" name="Rectangle 51"/>
              <p:cNvSpPr>
                <a:spLocks noChangeArrowheads="1"/>
              </p:cNvSpPr>
              <p:nvPr/>
            </p:nvSpPr>
            <p:spPr bwMode="auto">
              <a:xfrm>
                <a:off x="4013" y="1357"/>
                <a:ext cx="44" cy="1890"/>
              </a:xfrm>
              <a:prstGeom prst="rect">
                <a:avLst/>
              </a:prstGeom>
              <a:solidFill>
                <a:srgbClr val="84FFFF"/>
              </a:solidFill>
              <a:ln w="9525">
                <a:noFill/>
                <a:miter lim="800000"/>
                <a:headEnd/>
                <a:tailEnd/>
              </a:ln>
            </p:spPr>
            <p:txBody>
              <a:bodyPr/>
              <a:lstStyle/>
              <a:p>
                <a:endParaRPr lang="en-US"/>
              </a:p>
            </p:txBody>
          </p:sp>
          <p:sp>
            <p:nvSpPr>
              <p:cNvPr id="91447" name="Rectangle 52"/>
              <p:cNvSpPr>
                <a:spLocks noChangeArrowheads="1"/>
              </p:cNvSpPr>
              <p:nvPr/>
            </p:nvSpPr>
            <p:spPr bwMode="auto">
              <a:xfrm>
                <a:off x="763" y="3220"/>
                <a:ext cx="3250" cy="27"/>
              </a:xfrm>
              <a:prstGeom prst="rect">
                <a:avLst/>
              </a:prstGeom>
              <a:solidFill>
                <a:srgbClr val="86FFFF"/>
              </a:solidFill>
              <a:ln w="9525">
                <a:noFill/>
                <a:miter lim="800000"/>
                <a:headEnd/>
                <a:tailEnd/>
              </a:ln>
            </p:spPr>
            <p:txBody>
              <a:bodyPr/>
              <a:lstStyle/>
              <a:p>
                <a:endParaRPr lang="en-US"/>
              </a:p>
            </p:txBody>
          </p:sp>
          <p:sp>
            <p:nvSpPr>
              <p:cNvPr id="91448" name="Rectangle 53"/>
              <p:cNvSpPr>
                <a:spLocks noChangeArrowheads="1"/>
              </p:cNvSpPr>
              <p:nvPr/>
            </p:nvSpPr>
            <p:spPr bwMode="auto">
              <a:xfrm>
                <a:off x="3969" y="1357"/>
                <a:ext cx="44" cy="1863"/>
              </a:xfrm>
              <a:prstGeom prst="rect">
                <a:avLst/>
              </a:prstGeom>
              <a:solidFill>
                <a:srgbClr val="86FFFF"/>
              </a:solidFill>
              <a:ln w="9525">
                <a:noFill/>
                <a:miter lim="800000"/>
                <a:headEnd/>
                <a:tailEnd/>
              </a:ln>
            </p:spPr>
            <p:txBody>
              <a:bodyPr/>
              <a:lstStyle/>
              <a:p>
                <a:endParaRPr lang="en-US"/>
              </a:p>
            </p:txBody>
          </p:sp>
          <p:sp>
            <p:nvSpPr>
              <p:cNvPr id="91449" name="Rectangle 54"/>
              <p:cNvSpPr>
                <a:spLocks noChangeArrowheads="1"/>
              </p:cNvSpPr>
              <p:nvPr/>
            </p:nvSpPr>
            <p:spPr bwMode="auto">
              <a:xfrm>
                <a:off x="763" y="3203"/>
                <a:ext cx="3206" cy="17"/>
              </a:xfrm>
              <a:prstGeom prst="rect">
                <a:avLst/>
              </a:prstGeom>
              <a:solidFill>
                <a:srgbClr val="88FFFF"/>
              </a:solidFill>
              <a:ln w="9525">
                <a:noFill/>
                <a:miter lim="800000"/>
                <a:headEnd/>
                <a:tailEnd/>
              </a:ln>
            </p:spPr>
            <p:txBody>
              <a:bodyPr/>
              <a:lstStyle/>
              <a:p>
                <a:endParaRPr lang="en-US"/>
              </a:p>
            </p:txBody>
          </p:sp>
          <p:sp>
            <p:nvSpPr>
              <p:cNvPr id="91450" name="Rectangle 55"/>
              <p:cNvSpPr>
                <a:spLocks noChangeArrowheads="1"/>
              </p:cNvSpPr>
              <p:nvPr/>
            </p:nvSpPr>
            <p:spPr bwMode="auto">
              <a:xfrm>
                <a:off x="3925" y="1357"/>
                <a:ext cx="44" cy="1846"/>
              </a:xfrm>
              <a:prstGeom prst="rect">
                <a:avLst/>
              </a:prstGeom>
              <a:solidFill>
                <a:srgbClr val="88FFFF"/>
              </a:solidFill>
              <a:ln w="9525">
                <a:noFill/>
                <a:miter lim="800000"/>
                <a:headEnd/>
                <a:tailEnd/>
              </a:ln>
            </p:spPr>
            <p:txBody>
              <a:bodyPr/>
              <a:lstStyle/>
              <a:p>
                <a:endParaRPr lang="en-US"/>
              </a:p>
            </p:txBody>
          </p:sp>
          <p:sp>
            <p:nvSpPr>
              <p:cNvPr id="91451" name="Rectangle 56"/>
              <p:cNvSpPr>
                <a:spLocks noChangeArrowheads="1"/>
              </p:cNvSpPr>
              <p:nvPr/>
            </p:nvSpPr>
            <p:spPr bwMode="auto">
              <a:xfrm>
                <a:off x="763" y="3176"/>
                <a:ext cx="3162" cy="27"/>
              </a:xfrm>
              <a:prstGeom prst="rect">
                <a:avLst/>
              </a:prstGeom>
              <a:solidFill>
                <a:srgbClr val="8AFFFF"/>
              </a:solidFill>
              <a:ln w="9525">
                <a:noFill/>
                <a:miter lim="800000"/>
                <a:headEnd/>
                <a:tailEnd/>
              </a:ln>
            </p:spPr>
            <p:txBody>
              <a:bodyPr/>
              <a:lstStyle/>
              <a:p>
                <a:endParaRPr lang="en-US"/>
              </a:p>
            </p:txBody>
          </p:sp>
          <p:sp>
            <p:nvSpPr>
              <p:cNvPr id="91452" name="Rectangle 57"/>
              <p:cNvSpPr>
                <a:spLocks noChangeArrowheads="1"/>
              </p:cNvSpPr>
              <p:nvPr/>
            </p:nvSpPr>
            <p:spPr bwMode="auto">
              <a:xfrm>
                <a:off x="3881" y="1357"/>
                <a:ext cx="44" cy="1819"/>
              </a:xfrm>
              <a:prstGeom prst="rect">
                <a:avLst/>
              </a:prstGeom>
              <a:solidFill>
                <a:srgbClr val="8AFFFF"/>
              </a:solidFill>
              <a:ln w="9525">
                <a:noFill/>
                <a:miter lim="800000"/>
                <a:headEnd/>
                <a:tailEnd/>
              </a:ln>
            </p:spPr>
            <p:txBody>
              <a:bodyPr/>
              <a:lstStyle/>
              <a:p>
                <a:endParaRPr lang="en-US"/>
              </a:p>
            </p:txBody>
          </p:sp>
          <p:sp>
            <p:nvSpPr>
              <p:cNvPr id="91453" name="Rectangle 58"/>
              <p:cNvSpPr>
                <a:spLocks noChangeArrowheads="1"/>
              </p:cNvSpPr>
              <p:nvPr/>
            </p:nvSpPr>
            <p:spPr bwMode="auto">
              <a:xfrm>
                <a:off x="763" y="3150"/>
                <a:ext cx="3118" cy="26"/>
              </a:xfrm>
              <a:prstGeom prst="rect">
                <a:avLst/>
              </a:prstGeom>
              <a:solidFill>
                <a:srgbClr val="8DFFFF"/>
              </a:solidFill>
              <a:ln w="9525">
                <a:noFill/>
                <a:miter lim="800000"/>
                <a:headEnd/>
                <a:tailEnd/>
              </a:ln>
            </p:spPr>
            <p:txBody>
              <a:bodyPr/>
              <a:lstStyle/>
              <a:p>
                <a:endParaRPr lang="en-US"/>
              </a:p>
            </p:txBody>
          </p:sp>
          <p:sp>
            <p:nvSpPr>
              <p:cNvPr id="91454" name="Rectangle 59"/>
              <p:cNvSpPr>
                <a:spLocks noChangeArrowheads="1"/>
              </p:cNvSpPr>
              <p:nvPr/>
            </p:nvSpPr>
            <p:spPr bwMode="auto">
              <a:xfrm>
                <a:off x="3837" y="1357"/>
                <a:ext cx="44" cy="1793"/>
              </a:xfrm>
              <a:prstGeom prst="rect">
                <a:avLst/>
              </a:prstGeom>
              <a:solidFill>
                <a:srgbClr val="8DFFFF"/>
              </a:solidFill>
              <a:ln w="9525">
                <a:noFill/>
                <a:miter lim="800000"/>
                <a:headEnd/>
                <a:tailEnd/>
              </a:ln>
            </p:spPr>
            <p:txBody>
              <a:bodyPr/>
              <a:lstStyle/>
              <a:p>
                <a:endParaRPr lang="en-US"/>
              </a:p>
            </p:txBody>
          </p:sp>
          <p:sp>
            <p:nvSpPr>
              <p:cNvPr id="91455" name="Rectangle 60"/>
              <p:cNvSpPr>
                <a:spLocks noChangeArrowheads="1"/>
              </p:cNvSpPr>
              <p:nvPr/>
            </p:nvSpPr>
            <p:spPr bwMode="auto">
              <a:xfrm>
                <a:off x="763" y="3124"/>
                <a:ext cx="3074" cy="26"/>
              </a:xfrm>
              <a:prstGeom prst="rect">
                <a:avLst/>
              </a:prstGeom>
              <a:solidFill>
                <a:srgbClr val="8EFFFF"/>
              </a:solidFill>
              <a:ln w="9525">
                <a:noFill/>
                <a:miter lim="800000"/>
                <a:headEnd/>
                <a:tailEnd/>
              </a:ln>
            </p:spPr>
            <p:txBody>
              <a:bodyPr/>
              <a:lstStyle/>
              <a:p>
                <a:endParaRPr lang="en-US"/>
              </a:p>
            </p:txBody>
          </p:sp>
          <p:sp>
            <p:nvSpPr>
              <p:cNvPr id="91456" name="Rectangle 61"/>
              <p:cNvSpPr>
                <a:spLocks noChangeArrowheads="1"/>
              </p:cNvSpPr>
              <p:nvPr/>
            </p:nvSpPr>
            <p:spPr bwMode="auto">
              <a:xfrm>
                <a:off x="3793" y="1357"/>
                <a:ext cx="44" cy="1767"/>
              </a:xfrm>
              <a:prstGeom prst="rect">
                <a:avLst/>
              </a:prstGeom>
              <a:solidFill>
                <a:srgbClr val="8EFFFF"/>
              </a:solidFill>
              <a:ln w="9525">
                <a:noFill/>
                <a:miter lim="800000"/>
                <a:headEnd/>
                <a:tailEnd/>
              </a:ln>
            </p:spPr>
            <p:txBody>
              <a:bodyPr/>
              <a:lstStyle/>
              <a:p>
                <a:endParaRPr lang="en-US"/>
              </a:p>
            </p:txBody>
          </p:sp>
          <p:sp>
            <p:nvSpPr>
              <p:cNvPr id="91457" name="Rectangle 62"/>
              <p:cNvSpPr>
                <a:spLocks noChangeArrowheads="1"/>
              </p:cNvSpPr>
              <p:nvPr/>
            </p:nvSpPr>
            <p:spPr bwMode="auto">
              <a:xfrm>
                <a:off x="763" y="3097"/>
                <a:ext cx="3030" cy="27"/>
              </a:xfrm>
              <a:prstGeom prst="rect">
                <a:avLst/>
              </a:prstGeom>
              <a:solidFill>
                <a:srgbClr val="91FFFF"/>
              </a:solidFill>
              <a:ln w="9525">
                <a:noFill/>
                <a:miter lim="800000"/>
                <a:headEnd/>
                <a:tailEnd/>
              </a:ln>
            </p:spPr>
            <p:txBody>
              <a:bodyPr/>
              <a:lstStyle/>
              <a:p>
                <a:endParaRPr lang="en-US"/>
              </a:p>
            </p:txBody>
          </p:sp>
          <p:sp>
            <p:nvSpPr>
              <p:cNvPr id="91458" name="Rectangle 63"/>
              <p:cNvSpPr>
                <a:spLocks noChangeArrowheads="1"/>
              </p:cNvSpPr>
              <p:nvPr/>
            </p:nvSpPr>
            <p:spPr bwMode="auto">
              <a:xfrm>
                <a:off x="3749" y="1357"/>
                <a:ext cx="44" cy="1740"/>
              </a:xfrm>
              <a:prstGeom prst="rect">
                <a:avLst/>
              </a:prstGeom>
              <a:solidFill>
                <a:srgbClr val="91FFFF"/>
              </a:solidFill>
              <a:ln w="9525">
                <a:noFill/>
                <a:miter lim="800000"/>
                <a:headEnd/>
                <a:tailEnd/>
              </a:ln>
            </p:spPr>
            <p:txBody>
              <a:bodyPr/>
              <a:lstStyle/>
              <a:p>
                <a:endParaRPr lang="en-US"/>
              </a:p>
            </p:txBody>
          </p:sp>
          <p:sp>
            <p:nvSpPr>
              <p:cNvPr id="91459" name="Rectangle 64"/>
              <p:cNvSpPr>
                <a:spLocks noChangeArrowheads="1"/>
              </p:cNvSpPr>
              <p:nvPr/>
            </p:nvSpPr>
            <p:spPr bwMode="auto">
              <a:xfrm>
                <a:off x="763" y="3071"/>
                <a:ext cx="2986" cy="26"/>
              </a:xfrm>
              <a:prstGeom prst="rect">
                <a:avLst/>
              </a:prstGeom>
              <a:solidFill>
                <a:srgbClr val="93FFFF"/>
              </a:solidFill>
              <a:ln w="9525">
                <a:noFill/>
                <a:miter lim="800000"/>
                <a:headEnd/>
                <a:tailEnd/>
              </a:ln>
            </p:spPr>
            <p:txBody>
              <a:bodyPr/>
              <a:lstStyle/>
              <a:p>
                <a:endParaRPr lang="en-US"/>
              </a:p>
            </p:txBody>
          </p:sp>
          <p:sp>
            <p:nvSpPr>
              <p:cNvPr id="91460" name="Rectangle 65"/>
              <p:cNvSpPr>
                <a:spLocks noChangeArrowheads="1"/>
              </p:cNvSpPr>
              <p:nvPr/>
            </p:nvSpPr>
            <p:spPr bwMode="auto">
              <a:xfrm>
                <a:off x="3706" y="1357"/>
                <a:ext cx="43" cy="1714"/>
              </a:xfrm>
              <a:prstGeom prst="rect">
                <a:avLst/>
              </a:prstGeom>
              <a:solidFill>
                <a:srgbClr val="93FFFF"/>
              </a:solidFill>
              <a:ln w="9525">
                <a:noFill/>
                <a:miter lim="800000"/>
                <a:headEnd/>
                <a:tailEnd/>
              </a:ln>
            </p:spPr>
            <p:txBody>
              <a:bodyPr/>
              <a:lstStyle/>
              <a:p>
                <a:endParaRPr lang="en-US"/>
              </a:p>
            </p:txBody>
          </p:sp>
          <p:sp>
            <p:nvSpPr>
              <p:cNvPr id="91461" name="Rectangle 66"/>
              <p:cNvSpPr>
                <a:spLocks noChangeArrowheads="1"/>
              </p:cNvSpPr>
              <p:nvPr/>
            </p:nvSpPr>
            <p:spPr bwMode="auto">
              <a:xfrm>
                <a:off x="763" y="3045"/>
                <a:ext cx="2943" cy="26"/>
              </a:xfrm>
              <a:prstGeom prst="rect">
                <a:avLst/>
              </a:prstGeom>
              <a:solidFill>
                <a:srgbClr val="95FFFF"/>
              </a:solidFill>
              <a:ln w="9525">
                <a:noFill/>
                <a:miter lim="800000"/>
                <a:headEnd/>
                <a:tailEnd/>
              </a:ln>
            </p:spPr>
            <p:txBody>
              <a:bodyPr/>
              <a:lstStyle/>
              <a:p>
                <a:endParaRPr lang="en-US"/>
              </a:p>
            </p:txBody>
          </p:sp>
          <p:sp>
            <p:nvSpPr>
              <p:cNvPr id="91462" name="Rectangle 67"/>
              <p:cNvSpPr>
                <a:spLocks noChangeArrowheads="1"/>
              </p:cNvSpPr>
              <p:nvPr/>
            </p:nvSpPr>
            <p:spPr bwMode="auto">
              <a:xfrm>
                <a:off x="3662" y="1357"/>
                <a:ext cx="44" cy="1688"/>
              </a:xfrm>
              <a:prstGeom prst="rect">
                <a:avLst/>
              </a:prstGeom>
              <a:solidFill>
                <a:srgbClr val="95FFFF"/>
              </a:solidFill>
              <a:ln w="9525">
                <a:noFill/>
                <a:miter lim="800000"/>
                <a:headEnd/>
                <a:tailEnd/>
              </a:ln>
            </p:spPr>
            <p:txBody>
              <a:bodyPr/>
              <a:lstStyle/>
              <a:p>
                <a:endParaRPr lang="en-US"/>
              </a:p>
            </p:txBody>
          </p:sp>
          <p:sp>
            <p:nvSpPr>
              <p:cNvPr id="91463" name="Rectangle 68"/>
              <p:cNvSpPr>
                <a:spLocks noChangeArrowheads="1"/>
              </p:cNvSpPr>
              <p:nvPr/>
            </p:nvSpPr>
            <p:spPr bwMode="auto">
              <a:xfrm>
                <a:off x="763" y="3018"/>
                <a:ext cx="2899" cy="27"/>
              </a:xfrm>
              <a:prstGeom prst="rect">
                <a:avLst/>
              </a:prstGeom>
              <a:solidFill>
                <a:srgbClr val="98FFFF"/>
              </a:solidFill>
              <a:ln w="9525">
                <a:noFill/>
                <a:miter lim="800000"/>
                <a:headEnd/>
                <a:tailEnd/>
              </a:ln>
            </p:spPr>
            <p:txBody>
              <a:bodyPr/>
              <a:lstStyle/>
              <a:p>
                <a:endParaRPr lang="en-US"/>
              </a:p>
            </p:txBody>
          </p:sp>
          <p:sp>
            <p:nvSpPr>
              <p:cNvPr id="91464" name="Rectangle 69"/>
              <p:cNvSpPr>
                <a:spLocks noChangeArrowheads="1"/>
              </p:cNvSpPr>
              <p:nvPr/>
            </p:nvSpPr>
            <p:spPr bwMode="auto">
              <a:xfrm>
                <a:off x="3618" y="1357"/>
                <a:ext cx="44" cy="1661"/>
              </a:xfrm>
              <a:prstGeom prst="rect">
                <a:avLst/>
              </a:prstGeom>
              <a:solidFill>
                <a:srgbClr val="98FFFF"/>
              </a:solidFill>
              <a:ln w="9525">
                <a:noFill/>
                <a:miter lim="800000"/>
                <a:headEnd/>
                <a:tailEnd/>
              </a:ln>
            </p:spPr>
            <p:txBody>
              <a:bodyPr/>
              <a:lstStyle/>
              <a:p>
                <a:endParaRPr lang="en-US"/>
              </a:p>
            </p:txBody>
          </p:sp>
          <p:sp>
            <p:nvSpPr>
              <p:cNvPr id="91465" name="Rectangle 70"/>
              <p:cNvSpPr>
                <a:spLocks noChangeArrowheads="1"/>
              </p:cNvSpPr>
              <p:nvPr/>
            </p:nvSpPr>
            <p:spPr bwMode="auto">
              <a:xfrm>
                <a:off x="763" y="2992"/>
                <a:ext cx="2855" cy="26"/>
              </a:xfrm>
              <a:prstGeom prst="rect">
                <a:avLst/>
              </a:prstGeom>
              <a:solidFill>
                <a:srgbClr val="9AFFFF"/>
              </a:solidFill>
              <a:ln w="9525">
                <a:noFill/>
                <a:miter lim="800000"/>
                <a:headEnd/>
                <a:tailEnd/>
              </a:ln>
            </p:spPr>
            <p:txBody>
              <a:bodyPr/>
              <a:lstStyle/>
              <a:p>
                <a:endParaRPr lang="en-US"/>
              </a:p>
            </p:txBody>
          </p:sp>
          <p:sp>
            <p:nvSpPr>
              <p:cNvPr id="91466" name="Rectangle 71"/>
              <p:cNvSpPr>
                <a:spLocks noChangeArrowheads="1"/>
              </p:cNvSpPr>
              <p:nvPr/>
            </p:nvSpPr>
            <p:spPr bwMode="auto">
              <a:xfrm>
                <a:off x="3574" y="1357"/>
                <a:ext cx="44" cy="1635"/>
              </a:xfrm>
              <a:prstGeom prst="rect">
                <a:avLst/>
              </a:prstGeom>
              <a:solidFill>
                <a:srgbClr val="9AFFFF"/>
              </a:solidFill>
              <a:ln w="9525">
                <a:noFill/>
                <a:miter lim="800000"/>
                <a:headEnd/>
                <a:tailEnd/>
              </a:ln>
            </p:spPr>
            <p:txBody>
              <a:bodyPr/>
              <a:lstStyle/>
              <a:p>
                <a:endParaRPr lang="en-US"/>
              </a:p>
            </p:txBody>
          </p:sp>
          <p:sp>
            <p:nvSpPr>
              <p:cNvPr id="91467" name="Rectangle 72"/>
              <p:cNvSpPr>
                <a:spLocks noChangeArrowheads="1"/>
              </p:cNvSpPr>
              <p:nvPr/>
            </p:nvSpPr>
            <p:spPr bwMode="auto">
              <a:xfrm>
                <a:off x="763" y="2965"/>
                <a:ext cx="2811" cy="27"/>
              </a:xfrm>
              <a:prstGeom prst="rect">
                <a:avLst/>
              </a:prstGeom>
              <a:solidFill>
                <a:srgbClr val="9CFFFF"/>
              </a:solidFill>
              <a:ln w="9525">
                <a:noFill/>
                <a:miter lim="800000"/>
                <a:headEnd/>
                <a:tailEnd/>
              </a:ln>
            </p:spPr>
            <p:txBody>
              <a:bodyPr/>
              <a:lstStyle/>
              <a:p>
                <a:endParaRPr lang="en-US"/>
              </a:p>
            </p:txBody>
          </p:sp>
          <p:sp>
            <p:nvSpPr>
              <p:cNvPr id="91468" name="Rectangle 73"/>
              <p:cNvSpPr>
                <a:spLocks noChangeArrowheads="1"/>
              </p:cNvSpPr>
              <p:nvPr/>
            </p:nvSpPr>
            <p:spPr bwMode="auto">
              <a:xfrm>
                <a:off x="3530" y="1357"/>
                <a:ext cx="44" cy="1608"/>
              </a:xfrm>
              <a:prstGeom prst="rect">
                <a:avLst/>
              </a:prstGeom>
              <a:solidFill>
                <a:srgbClr val="9CFFFF"/>
              </a:solidFill>
              <a:ln w="9525">
                <a:noFill/>
                <a:miter lim="800000"/>
                <a:headEnd/>
                <a:tailEnd/>
              </a:ln>
            </p:spPr>
            <p:txBody>
              <a:bodyPr/>
              <a:lstStyle/>
              <a:p>
                <a:endParaRPr lang="en-US"/>
              </a:p>
            </p:txBody>
          </p:sp>
          <p:sp>
            <p:nvSpPr>
              <p:cNvPr id="91469" name="Rectangle 74"/>
              <p:cNvSpPr>
                <a:spLocks noChangeArrowheads="1"/>
              </p:cNvSpPr>
              <p:nvPr/>
            </p:nvSpPr>
            <p:spPr bwMode="auto">
              <a:xfrm>
                <a:off x="763" y="2939"/>
                <a:ext cx="2767" cy="26"/>
              </a:xfrm>
              <a:prstGeom prst="rect">
                <a:avLst/>
              </a:prstGeom>
              <a:solidFill>
                <a:srgbClr val="9FFFFF"/>
              </a:solidFill>
              <a:ln w="9525">
                <a:noFill/>
                <a:miter lim="800000"/>
                <a:headEnd/>
                <a:tailEnd/>
              </a:ln>
            </p:spPr>
            <p:txBody>
              <a:bodyPr/>
              <a:lstStyle/>
              <a:p>
                <a:endParaRPr lang="en-US"/>
              </a:p>
            </p:txBody>
          </p:sp>
          <p:sp>
            <p:nvSpPr>
              <p:cNvPr id="91470" name="Rectangle 75"/>
              <p:cNvSpPr>
                <a:spLocks noChangeArrowheads="1"/>
              </p:cNvSpPr>
              <p:nvPr/>
            </p:nvSpPr>
            <p:spPr bwMode="auto">
              <a:xfrm>
                <a:off x="3486" y="1357"/>
                <a:ext cx="44" cy="1582"/>
              </a:xfrm>
              <a:prstGeom prst="rect">
                <a:avLst/>
              </a:prstGeom>
              <a:solidFill>
                <a:srgbClr val="9FFFFF"/>
              </a:solidFill>
              <a:ln w="9525">
                <a:noFill/>
                <a:miter lim="800000"/>
                <a:headEnd/>
                <a:tailEnd/>
              </a:ln>
            </p:spPr>
            <p:txBody>
              <a:bodyPr/>
              <a:lstStyle/>
              <a:p>
                <a:endParaRPr lang="en-US"/>
              </a:p>
            </p:txBody>
          </p:sp>
          <p:sp>
            <p:nvSpPr>
              <p:cNvPr id="91471" name="Rectangle 76"/>
              <p:cNvSpPr>
                <a:spLocks noChangeArrowheads="1"/>
              </p:cNvSpPr>
              <p:nvPr/>
            </p:nvSpPr>
            <p:spPr bwMode="auto">
              <a:xfrm>
                <a:off x="763" y="2913"/>
                <a:ext cx="2723" cy="26"/>
              </a:xfrm>
              <a:prstGeom prst="rect">
                <a:avLst/>
              </a:prstGeom>
              <a:solidFill>
                <a:srgbClr val="A2FFFF"/>
              </a:solidFill>
              <a:ln w="9525">
                <a:noFill/>
                <a:miter lim="800000"/>
                <a:headEnd/>
                <a:tailEnd/>
              </a:ln>
            </p:spPr>
            <p:txBody>
              <a:bodyPr/>
              <a:lstStyle/>
              <a:p>
                <a:endParaRPr lang="en-US"/>
              </a:p>
            </p:txBody>
          </p:sp>
          <p:sp>
            <p:nvSpPr>
              <p:cNvPr id="91472" name="Rectangle 77"/>
              <p:cNvSpPr>
                <a:spLocks noChangeArrowheads="1"/>
              </p:cNvSpPr>
              <p:nvPr/>
            </p:nvSpPr>
            <p:spPr bwMode="auto">
              <a:xfrm>
                <a:off x="3442" y="1357"/>
                <a:ext cx="44" cy="1556"/>
              </a:xfrm>
              <a:prstGeom prst="rect">
                <a:avLst/>
              </a:prstGeom>
              <a:solidFill>
                <a:srgbClr val="A2FFFF"/>
              </a:solidFill>
              <a:ln w="9525">
                <a:noFill/>
                <a:miter lim="800000"/>
                <a:headEnd/>
                <a:tailEnd/>
              </a:ln>
            </p:spPr>
            <p:txBody>
              <a:bodyPr/>
              <a:lstStyle/>
              <a:p>
                <a:endParaRPr lang="en-US"/>
              </a:p>
            </p:txBody>
          </p:sp>
          <p:sp>
            <p:nvSpPr>
              <p:cNvPr id="91473" name="Rectangle 78"/>
              <p:cNvSpPr>
                <a:spLocks noChangeArrowheads="1"/>
              </p:cNvSpPr>
              <p:nvPr/>
            </p:nvSpPr>
            <p:spPr bwMode="auto">
              <a:xfrm>
                <a:off x="763" y="2895"/>
                <a:ext cx="2679" cy="18"/>
              </a:xfrm>
              <a:prstGeom prst="rect">
                <a:avLst/>
              </a:prstGeom>
              <a:solidFill>
                <a:srgbClr val="A4FFFF"/>
              </a:solidFill>
              <a:ln w="9525">
                <a:noFill/>
                <a:miter lim="800000"/>
                <a:headEnd/>
                <a:tailEnd/>
              </a:ln>
            </p:spPr>
            <p:txBody>
              <a:bodyPr/>
              <a:lstStyle/>
              <a:p>
                <a:endParaRPr lang="en-US"/>
              </a:p>
            </p:txBody>
          </p:sp>
          <p:sp>
            <p:nvSpPr>
              <p:cNvPr id="91474" name="Rectangle 79"/>
              <p:cNvSpPr>
                <a:spLocks noChangeArrowheads="1"/>
              </p:cNvSpPr>
              <p:nvPr/>
            </p:nvSpPr>
            <p:spPr bwMode="auto">
              <a:xfrm>
                <a:off x="3398" y="1357"/>
                <a:ext cx="44" cy="1538"/>
              </a:xfrm>
              <a:prstGeom prst="rect">
                <a:avLst/>
              </a:prstGeom>
              <a:solidFill>
                <a:srgbClr val="A4FFFF"/>
              </a:solidFill>
              <a:ln w="9525">
                <a:noFill/>
                <a:miter lim="800000"/>
                <a:headEnd/>
                <a:tailEnd/>
              </a:ln>
            </p:spPr>
            <p:txBody>
              <a:bodyPr/>
              <a:lstStyle/>
              <a:p>
                <a:endParaRPr lang="en-US"/>
              </a:p>
            </p:txBody>
          </p:sp>
          <p:sp>
            <p:nvSpPr>
              <p:cNvPr id="91475" name="Rectangle 80"/>
              <p:cNvSpPr>
                <a:spLocks noChangeArrowheads="1"/>
              </p:cNvSpPr>
              <p:nvPr/>
            </p:nvSpPr>
            <p:spPr bwMode="auto">
              <a:xfrm>
                <a:off x="763" y="2869"/>
                <a:ext cx="2635" cy="26"/>
              </a:xfrm>
              <a:prstGeom prst="rect">
                <a:avLst/>
              </a:prstGeom>
              <a:solidFill>
                <a:srgbClr val="A7FFFF"/>
              </a:solidFill>
              <a:ln w="9525">
                <a:noFill/>
                <a:miter lim="800000"/>
                <a:headEnd/>
                <a:tailEnd/>
              </a:ln>
            </p:spPr>
            <p:txBody>
              <a:bodyPr/>
              <a:lstStyle/>
              <a:p>
                <a:endParaRPr lang="en-US"/>
              </a:p>
            </p:txBody>
          </p:sp>
          <p:sp>
            <p:nvSpPr>
              <p:cNvPr id="91476" name="Rectangle 81"/>
              <p:cNvSpPr>
                <a:spLocks noChangeArrowheads="1"/>
              </p:cNvSpPr>
              <p:nvPr/>
            </p:nvSpPr>
            <p:spPr bwMode="auto">
              <a:xfrm>
                <a:off x="3354" y="1357"/>
                <a:ext cx="44" cy="1512"/>
              </a:xfrm>
              <a:prstGeom prst="rect">
                <a:avLst/>
              </a:prstGeom>
              <a:solidFill>
                <a:srgbClr val="A7FFFF"/>
              </a:solidFill>
              <a:ln w="9525">
                <a:noFill/>
                <a:miter lim="800000"/>
                <a:headEnd/>
                <a:tailEnd/>
              </a:ln>
            </p:spPr>
            <p:txBody>
              <a:bodyPr/>
              <a:lstStyle/>
              <a:p>
                <a:endParaRPr lang="en-US"/>
              </a:p>
            </p:txBody>
          </p:sp>
          <p:sp>
            <p:nvSpPr>
              <p:cNvPr id="91477" name="Rectangle 82"/>
              <p:cNvSpPr>
                <a:spLocks noChangeArrowheads="1"/>
              </p:cNvSpPr>
              <p:nvPr/>
            </p:nvSpPr>
            <p:spPr bwMode="auto">
              <a:xfrm>
                <a:off x="763" y="2842"/>
                <a:ext cx="2591" cy="27"/>
              </a:xfrm>
              <a:prstGeom prst="rect">
                <a:avLst/>
              </a:prstGeom>
              <a:solidFill>
                <a:srgbClr val="AAFFFF"/>
              </a:solidFill>
              <a:ln w="9525">
                <a:noFill/>
                <a:miter lim="800000"/>
                <a:headEnd/>
                <a:tailEnd/>
              </a:ln>
            </p:spPr>
            <p:txBody>
              <a:bodyPr/>
              <a:lstStyle/>
              <a:p>
                <a:endParaRPr lang="en-US"/>
              </a:p>
            </p:txBody>
          </p:sp>
          <p:sp>
            <p:nvSpPr>
              <p:cNvPr id="91478" name="Rectangle 83"/>
              <p:cNvSpPr>
                <a:spLocks noChangeArrowheads="1"/>
              </p:cNvSpPr>
              <p:nvPr/>
            </p:nvSpPr>
            <p:spPr bwMode="auto">
              <a:xfrm>
                <a:off x="3310" y="1357"/>
                <a:ext cx="44" cy="1485"/>
              </a:xfrm>
              <a:prstGeom prst="rect">
                <a:avLst/>
              </a:prstGeom>
              <a:solidFill>
                <a:srgbClr val="AAFFFF"/>
              </a:solidFill>
              <a:ln w="9525">
                <a:noFill/>
                <a:miter lim="800000"/>
                <a:headEnd/>
                <a:tailEnd/>
              </a:ln>
            </p:spPr>
            <p:txBody>
              <a:bodyPr/>
              <a:lstStyle/>
              <a:p>
                <a:endParaRPr lang="en-US"/>
              </a:p>
            </p:txBody>
          </p:sp>
          <p:sp>
            <p:nvSpPr>
              <p:cNvPr id="91479" name="Rectangle 84"/>
              <p:cNvSpPr>
                <a:spLocks noChangeArrowheads="1"/>
              </p:cNvSpPr>
              <p:nvPr/>
            </p:nvSpPr>
            <p:spPr bwMode="auto">
              <a:xfrm>
                <a:off x="763" y="2816"/>
                <a:ext cx="2547" cy="26"/>
              </a:xfrm>
              <a:prstGeom prst="rect">
                <a:avLst/>
              </a:prstGeom>
              <a:solidFill>
                <a:srgbClr val="ABFFFF"/>
              </a:solidFill>
              <a:ln w="9525">
                <a:noFill/>
                <a:miter lim="800000"/>
                <a:headEnd/>
                <a:tailEnd/>
              </a:ln>
            </p:spPr>
            <p:txBody>
              <a:bodyPr/>
              <a:lstStyle/>
              <a:p>
                <a:endParaRPr lang="en-US"/>
              </a:p>
            </p:txBody>
          </p:sp>
          <p:sp>
            <p:nvSpPr>
              <p:cNvPr id="91480" name="Rectangle 85"/>
              <p:cNvSpPr>
                <a:spLocks noChangeArrowheads="1"/>
              </p:cNvSpPr>
              <p:nvPr/>
            </p:nvSpPr>
            <p:spPr bwMode="auto">
              <a:xfrm>
                <a:off x="3266" y="1357"/>
                <a:ext cx="44" cy="1459"/>
              </a:xfrm>
              <a:prstGeom prst="rect">
                <a:avLst/>
              </a:prstGeom>
              <a:solidFill>
                <a:srgbClr val="ABFFFF"/>
              </a:solidFill>
              <a:ln w="9525">
                <a:noFill/>
                <a:miter lim="800000"/>
                <a:headEnd/>
                <a:tailEnd/>
              </a:ln>
            </p:spPr>
            <p:txBody>
              <a:bodyPr/>
              <a:lstStyle/>
              <a:p>
                <a:endParaRPr lang="en-US"/>
              </a:p>
            </p:txBody>
          </p:sp>
          <p:sp>
            <p:nvSpPr>
              <p:cNvPr id="91481" name="Rectangle 86"/>
              <p:cNvSpPr>
                <a:spLocks noChangeArrowheads="1"/>
              </p:cNvSpPr>
              <p:nvPr/>
            </p:nvSpPr>
            <p:spPr bwMode="auto">
              <a:xfrm>
                <a:off x="763" y="2790"/>
                <a:ext cx="2503" cy="26"/>
              </a:xfrm>
              <a:prstGeom prst="rect">
                <a:avLst/>
              </a:prstGeom>
              <a:solidFill>
                <a:srgbClr val="AEFFFF"/>
              </a:solidFill>
              <a:ln w="9525">
                <a:noFill/>
                <a:miter lim="800000"/>
                <a:headEnd/>
                <a:tailEnd/>
              </a:ln>
            </p:spPr>
            <p:txBody>
              <a:bodyPr/>
              <a:lstStyle/>
              <a:p>
                <a:endParaRPr lang="en-US"/>
              </a:p>
            </p:txBody>
          </p:sp>
          <p:sp>
            <p:nvSpPr>
              <p:cNvPr id="91482" name="Rectangle 87"/>
              <p:cNvSpPr>
                <a:spLocks noChangeArrowheads="1"/>
              </p:cNvSpPr>
              <p:nvPr/>
            </p:nvSpPr>
            <p:spPr bwMode="auto">
              <a:xfrm>
                <a:off x="3223" y="1357"/>
                <a:ext cx="43" cy="1433"/>
              </a:xfrm>
              <a:prstGeom prst="rect">
                <a:avLst/>
              </a:prstGeom>
              <a:solidFill>
                <a:srgbClr val="AEFFFF"/>
              </a:solidFill>
              <a:ln w="9525">
                <a:noFill/>
                <a:miter lim="800000"/>
                <a:headEnd/>
                <a:tailEnd/>
              </a:ln>
            </p:spPr>
            <p:txBody>
              <a:bodyPr/>
              <a:lstStyle/>
              <a:p>
                <a:endParaRPr lang="en-US"/>
              </a:p>
            </p:txBody>
          </p:sp>
          <p:sp>
            <p:nvSpPr>
              <p:cNvPr id="91483" name="Rectangle 88"/>
              <p:cNvSpPr>
                <a:spLocks noChangeArrowheads="1"/>
              </p:cNvSpPr>
              <p:nvPr/>
            </p:nvSpPr>
            <p:spPr bwMode="auto">
              <a:xfrm>
                <a:off x="763" y="2763"/>
                <a:ext cx="2460" cy="27"/>
              </a:xfrm>
              <a:prstGeom prst="rect">
                <a:avLst/>
              </a:prstGeom>
              <a:solidFill>
                <a:srgbClr val="B1FFFF"/>
              </a:solidFill>
              <a:ln w="9525">
                <a:noFill/>
                <a:miter lim="800000"/>
                <a:headEnd/>
                <a:tailEnd/>
              </a:ln>
            </p:spPr>
            <p:txBody>
              <a:bodyPr/>
              <a:lstStyle/>
              <a:p>
                <a:endParaRPr lang="en-US"/>
              </a:p>
            </p:txBody>
          </p:sp>
          <p:sp>
            <p:nvSpPr>
              <p:cNvPr id="91484" name="Rectangle 89"/>
              <p:cNvSpPr>
                <a:spLocks noChangeArrowheads="1"/>
              </p:cNvSpPr>
              <p:nvPr/>
            </p:nvSpPr>
            <p:spPr bwMode="auto">
              <a:xfrm>
                <a:off x="3179" y="1357"/>
                <a:ext cx="44" cy="1406"/>
              </a:xfrm>
              <a:prstGeom prst="rect">
                <a:avLst/>
              </a:prstGeom>
              <a:solidFill>
                <a:srgbClr val="B1FFFF"/>
              </a:solidFill>
              <a:ln w="9525">
                <a:noFill/>
                <a:miter lim="800000"/>
                <a:headEnd/>
                <a:tailEnd/>
              </a:ln>
            </p:spPr>
            <p:txBody>
              <a:bodyPr/>
              <a:lstStyle/>
              <a:p>
                <a:endParaRPr lang="en-US"/>
              </a:p>
            </p:txBody>
          </p:sp>
          <p:sp>
            <p:nvSpPr>
              <p:cNvPr id="91485" name="Rectangle 90"/>
              <p:cNvSpPr>
                <a:spLocks noChangeArrowheads="1"/>
              </p:cNvSpPr>
              <p:nvPr/>
            </p:nvSpPr>
            <p:spPr bwMode="auto">
              <a:xfrm>
                <a:off x="763" y="2737"/>
                <a:ext cx="2416" cy="26"/>
              </a:xfrm>
              <a:prstGeom prst="rect">
                <a:avLst/>
              </a:prstGeom>
              <a:solidFill>
                <a:srgbClr val="B3FFFF"/>
              </a:solidFill>
              <a:ln w="9525">
                <a:noFill/>
                <a:miter lim="800000"/>
                <a:headEnd/>
                <a:tailEnd/>
              </a:ln>
            </p:spPr>
            <p:txBody>
              <a:bodyPr/>
              <a:lstStyle/>
              <a:p>
                <a:endParaRPr lang="en-US"/>
              </a:p>
            </p:txBody>
          </p:sp>
          <p:sp>
            <p:nvSpPr>
              <p:cNvPr id="91486" name="Rectangle 91"/>
              <p:cNvSpPr>
                <a:spLocks noChangeArrowheads="1"/>
              </p:cNvSpPr>
              <p:nvPr/>
            </p:nvSpPr>
            <p:spPr bwMode="auto">
              <a:xfrm>
                <a:off x="3135" y="1357"/>
                <a:ext cx="44" cy="1380"/>
              </a:xfrm>
              <a:prstGeom prst="rect">
                <a:avLst/>
              </a:prstGeom>
              <a:solidFill>
                <a:srgbClr val="B3FFFF"/>
              </a:solidFill>
              <a:ln w="9525">
                <a:noFill/>
                <a:miter lim="800000"/>
                <a:headEnd/>
                <a:tailEnd/>
              </a:ln>
            </p:spPr>
            <p:txBody>
              <a:bodyPr/>
              <a:lstStyle/>
              <a:p>
                <a:endParaRPr lang="en-US"/>
              </a:p>
            </p:txBody>
          </p:sp>
          <p:sp>
            <p:nvSpPr>
              <p:cNvPr id="91487" name="Rectangle 92"/>
              <p:cNvSpPr>
                <a:spLocks noChangeArrowheads="1"/>
              </p:cNvSpPr>
              <p:nvPr/>
            </p:nvSpPr>
            <p:spPr bwMode="auto">
              <a:xfrm>
                <a:off x="763" y="2711"/>
                <a:ext cx="2372" cy="26"/>
              </a:xfrm>
              <a:prstGeom prst="rect">
                <a:avLst/>
              </a:prstGeom>
              <a:solidFill>
                <a:srgbClr val="B6FFFF"/>
              </a:solidFill>
              <a:ln w="9525">
                <a:noFill/>
                <a:miter lim="800000"/>
                <a:headEnd/>
                <a:tailEnd/>
              </a:ln>
            </p:spPr>
            <p:txBody>
              <a:bodyPr/>
              <a:lstStyle/>
              <a:p>
                <a:endParaRPr lang="en-US"/>
              </a:p>
            </p:txBody>
          </p:sp>
          <p:sp>
            <p:nvSpPr>
              <p:cNvPr id="91488" name="Rectangle 93"/>
              <p:cNvSpPr>
                <a:spLocks noChangeArrowheads="1"/>
              </p:cNvSpPr>
              <p:nvPr/>
            </p:nvSpPr>
            <p:spPr bwMode="auto">
              <a:xfrm>
                <a:off x="3091" y="1357"/>
                <a:ext cx="44" cy="1354"/>
              </a:xfrm>
              <a:prstGeom prst="rect">
                <a:avLst/>
              </a:prstGeom>
              <a:solidFill>
                <a:srgbClr val="B6FFFF"/>
              </a:solidFill>
              <a:ln w="9525">
                <a:noFill/>
                <a:miter lim="800000"/>
                <a:headEnd/>
                <a:tailEnd/>
              </a:ln>
            </p:spPr>
            <p:txBody>
              <a:bodyPr/>
              <a:lstStyle/>
              <a:p>
                <a:endParaRPr lang="en-US"/>
              </a:p>
            </p:txBody>
          </p:sp>
          <p:sp>
            <p:nvSpPr>
              <p:cNvPr id="91489" name="Rectangle 94"/>
              <p:cNvSpPr>
                <a:spLocks noChangeArrowheads="1"/>
              </p:cNvSpPr>
              <p:nvPr/>
            </p:nvSpPr>
            <p:spPr bwMode="auto">
              <a:xfrm>
                <a:off x="763" y="2684"/>
                <a:ext cx="2328" cy="27"/>
              </a:xfrm>
              <a:prstGeom prst="rect">
                <a:avLst/>
              </a:prstGeom>
              <a:solidFill>
                <a:srgbClr val="B9FFFF"/>
              </a:solidFill>
              <a:ln w="9525">
                <a:noFill/>
                <a:miter lim="800000"/>
                <a:headEnd/>
                <a:tailEnd/>
              </a:ln>
            </p:spPr>
            <p:txBody>
              <a:bodyPr/>
              <a:lstStyle/>
              <a:p>
                <a:endParaRPr lang="en-US"/>
              </a:p>
            </p:txBody>
          </p:sp>
          <p:sp>
            <p:nvSpPr>
              <p:cNvPr id="91490" name="Rectangle 95"/>
              <p:cNvSpPr>
                <a:spLocks noChangeArrowheads="1"/>
              </p:cNvSpPr>
              <p:nvPr/>
            </p:nvSpPr>
            <p:spPr bwMode="auto">
              <a:xfrm>
                <a:off x="3047" y="1357"/>
                <a:ext cx="44" cy="1327"/>
              </a:xfrm>
              <a:prstGeom prst="rect">
                <a:avLst/>
              </a:prstGeom>
              <a:solidFill>
                <a:srgbClr val="B9FFFF"/>
              </a:solidFill>
              <a:ln w="9525">
                <a:noFill/>
                <a:miter lim="800000"/>
                <a:headEnd/>
                <a:tailEnd/>
              </a:ln>
            </p:spPr>
            <p:txBody>
              <a:bodyPr/>
              <a:lstStyle/>
              <a:p>
                <a:endParaRPr lang="en-US"/>
              </a:p>
            </p:txBody>
          </p:sp>
          <p:sp>
            <p:nvSpPr>
              <p:cNvPr id="91491" name="Rectangle 96"/>
              <p:cNvSpPr>
                <a:spLocks noChangeArrowheads="1"/>
              </p:cNvSpPr>
              <p:nvPr/>
            </p:nvSpPr>
            <p:spPr bwMode="auto">
              <a:xfrm>
                <a:off x="763" y="2658"/>
                <a:ext cx="2284" cy="26"/>
              </a:xfrm>
              <a:prstGeom prst="rect">
                <a:avLst/>
              </a:prstGeom>
              <a:solidFill>
                <a:srgbClr val="BBFFFF"/>
              </a:solidFill>
              <a:ln w="9525">
                <a:noFill/>
                <a:miter lim="800000"/>
                <a:headEnd/>
                <a:tailEnd/>
              </a:ln>
            </p:spPr>
            <p:txBody>
              <a:bodyPr/>
              <a:lstStyle/>
              <a:p>
                <a:endParaRPr lang="en-US"/>
              </a:p>
            </p:txBody>
          </p:sp>
          <p:sp>
            <p:nvSpPr>
              <p:cNvPr id="91492" name="Rectangle 97"/>
              <p:cNvSpPr>
                <a:spLocks noChangeArrowheads="1"/>
              </p:cNvSpPr>
              <p:nvPr/>
            </p:nvSpPr>
            <p:spPr bwMode="auto">
              <a:xfrm>
                <a:off x="3003" y="1357"/>
                <a:ext cx="44" cy="1301"/>
              </a:xfrm>
              <a:prstGeom prst="rect">
                <a:avLst/>
              </a:prstGeom>
              <a:solidFill>
                <a:srgbClr val="BBFFFF"/>
              </a:solidFill>
              <a:ln w="9525">
                <a:noFill/>
                <a:miter lim="800000"/>
                <a:headEnd/>
                <a:tailEnd/>
              </a:ln>
            </p:spPr>
            <p:txBody>
              <a:bodyPr/>
              <a:lstStyle/>
              <a:p>
                <a:endParaRPr lang="en-US"/>
              </a:p>
            </p:txBody>
          </p:sp>
          <p:sp>
            <p:nvSpPr>
              <p:cNvPr id="91493" name="Rectangle 98"/>
              <p:cNvSpPr>
                <a:spLocks noChangeArrowheads="1"/>
              </p:cNvSpPr>
              <p:nvPr/>
            </p:nvSpPr>
            <p:spPr bwMode="auto">
              <a:xfrm>
                <a:off x="763" y="2632"/>
                <a:ext cx="2240" cy="26"/>
              </a:xfrm>
              <a:prstGeom prst="rect">
                <a:avLst/>
              </a:prstGeom>
              <a:solidFill>
                <a:srgbClr val="BDFFFF"/>
              </a:solidFill>
              <a:ln w="9525">
                <a:noFill/>
                <a:miter lim="800000"/>
                <a:headEnd/>
                <a:tailEnd/>
              </a:ln>
            </p:spPr>
            <p:txBody>
              <a:bodyPr/>
              <a:lstStyle/>
              <a:p>
                <a:endParaRPr lang="en-US"/>
              </a:p>
            </p:txBody>
          </p:sp>
          <p:sp>
            <p:nvSpPr>
              <p:cNvPr id="91494" name="Rectangle 99"/>
              <p:cNvSpPr>
                <a:spLocks noChangeArrowheads="1"/>
              </p:cNvSpPr>
              <p:nvPr/>
            </p:nvSpPr>
            <p:spPr bwMode="auto">
              <a:xfrm>
                <a:off x="2959" y="1357"/>
                <a:ext cx="44" cy="1275"/>
              </a:xfrm>
              <a:prstGeom prst="rect">
                <a:avLst/>
              </a:prstGeom>
              <a:solidFill>
                <a:srgbClr val="BDFFFF"/>
              </a:solidFill>
              <a:ln w="9525">
                <a:noFill/>
                <a:miter lim="800000"/>
                <a:headEnd/>
                <a:tailEnd/>
              </a:ln>
            </p:spPr>
            <p:txBody>
              <a:bodyPr/>
              <a:lstStyle/>
              <a:p>
                <a:endParaRPr lang="en-US"/>
              </a:p>
            </p:txBody>
          </p:sp>
          <p:sp>
            <p:nvSpPr>
              <p:cNvPr id="91495" name="Rectangle 100"/>
              <p:cNvSpPr>
                <a:spLocks noChangeArrowheads="1"/>
              </p:cNvSpPr>
              <p:nvPr/>
            </p:nvSpPr>
            <p:spPr bwMode="auto">
              <a:xfrm>
                <a:off x="763" y="2605"/>
                <a:ext cx="2196" cy="27"/>
              </a:xfrm>
              <a:prstGeom prst="rect">
                <a:avLst/>
              </a:prstGeom>
              <a:solidFill>
                <a:srgbClr val="C0FFFF"/>
              </a:solidFill>
              <a:ln w="9525">
                <a:noFill/>
                <a:miter lim="800000"/>
                <a:headEnd/>
                <a:tailEnd/>
              </a:ln>
            </p:spPr>
            <p:txBody>
              <a:bodyPr/>
              <a:lstStyle/>
              <a:p>
                <a:endParaRPr lang="en-US"/>
              </a:p>
            </p:txBody>
          </p:sp>
          <p:sp>
            <p:nvSpPr>
              <p:cNvPr id="91496" name="Rectangle 101"/>
              <p:cNvSpPr>
                <a:spLocks noChangeArrowheads="1"/>
              </p:cNvSpPr>
              <p:nvPr/>
            </p:nvSpPr>
            <p:spPr bwMode="auto">
              <a:xfrm>
                <a:off x="2915" y="1357"/>
                <a:ext cx="44" cy="1248"/>
              </a:xfrm>
              <a:prstGeom prst="rect">
                <a:avLst/>
              </a:prstGeom>
              <a:solidFill>
                <a:srgbClr val="C0FFFF"/>
              </a:solidFill>
              <a:ln w="9525">
                <a:noFill/>
                <a:miter lim="800000"/>
                <a:headEnd/>
                <a:tailEnd/>
              </a:ln>
            </p:spPr>
            <p:txBody>
              <a:bodyPr/>
              <a:lstStyle/>
              <a:p>
                <a:endParaRPr lang="en-US"/>
              </a:p>
            </p:txBody>
          </p:sp>
          <p:sp>
            <p:nvSpPr>
              <p:cNvPr id="91497" name="Rectangle 102"/>
              <p:cNvSpPr>
                <a:spLocks noChangeArrowheads="1"/>
              </p:cNvSpPr>
              <p:nvPr/>
            </p:nvSpPr>
            <p:spPr bwMode="auto">
              <a:xfrm>
                <a:off x="763" y="2588"/>
                <a:ext cx="2152" cy="17"/>
              </a:xfrm>
              <a:prstGeom prst="rect">
                <a:avLst/>
              </a:prstGeom>
              <a:solidFill>
                <a:srgbClr val="C2FFFF"/>
              </a:solidFill>
              <a:ln w="9525">
                <a:noFill/>
                <a:miter lim="800000"/>
                <a:headEnd/>
                <a:tailEnd/>
              </a:ln>
            </p:spPr>
            <p:txBody>
              <a:bodyPr/>
              <a:lstStyle/>
              <a:p>
                <a:endParaRPr lang="en-US"/>
              </a:p>
            </p:txBody>
          </p:sp>
          <p:sp>
            <p:nvSpPr>
              <p:cNvPr id="91498" name="Rectangle 103"/>
              <p:cNvSpPr>
                <a:spLocks noChangeArrowheads="1"/>
              </p:cNvSpPr>
              <p:nvPr/>
            </p:nvSpPr>
            <p:spPr bwMode="auto">
              <a:xfrm>
                <a:off x="2871" y="1357"/>
                <a:ext cx="44" cy="1231"/>
              </a:xfrm>
              <a:prstGeom prst="rect">
                <a:avLst/>
              </a:prstGeom>
              <a:solidFill>
                <a:srgbClr val="C2FFFF"/>
              </a:solidFill>
              <a:ln w="9525">
                <a:noFill/>
                <a:miter lim="800000"/>
                <a:headEnd/>
                <a:tailEnd/>
              </a:ln>
            </p:spPr>
            <p:txBody>
              <a:bodyPr/>
              <a:lstStyle/>
              <a:p>
                <a:endParaRPr lang="en-US"/>
              </a:p>
            </p:txBody>
          </p:sp>
          <p:sp>
            <p:nvSpPr>
              <p:cNvPr id="91499" name="Rectangle 104"/>
              <p:cNvSpPr>
                <a:spLocks noChangeArrowheads="1"/>
              </p:cNvSpPr>
              <p:nvPr/>
            </p:nvSpPr>
            <p:spPr bwMode="auto">
              <a:xfrm>
                <a:off x="763" y="2561"/>
                <a:ext cx="2108" cy="27"/>
              </a:xfrm>
              <a:prstGeom prst="rect">
                <a:avLst/>
              </a:prstGeom>
              <a:solidFill>
                <a:srgbClr val="C5FFFF"/>
              </a:solidFill>
              <a:ln w="9525">
                <a:noFill/>
                <a:miter lim="800000"/>
                <a:headEnd/>
                <a:tailEnd/>
              </a:ln>
            </p:spPr>
            <p:txBody>
              <a:bodyPr/>
              <a:lstStyle/>
              <a:p>
                <a:endParaRPr lang="en-US"/>
              </a:p>
            </p:txBody>
          </p:sp>
          <p:sp>
            <p:nvSpPr>
              <p:cNvPr id="91500" name="Rectangle 105"/>
              <p:cNvSpPr>
                <a:spLocks noChangeArrowheads="1"/>
              </p:cNvSpPr>
              <p:nvPr/>
            </p:nvSpPr>
            <p:spPr bwMode="auto">
              <a:xfrm>
                <a:off x="2827" y="1357"/>
                <a:ext cx="44" cy="1204"/>
              </a:xfrm>
              <a:prstGeom prst="rect">
                <a:avLst/>
              </a:prstGeom>
              <a:solidFill>
                <a:srgbClr val="C5FFFF"/>
              </a:solidFill>
              <a:ln w="9525">
                <a:noFill/>
                <a:miter lim="800000"/>
                <a:headEnd/>
                <a:tailEnd/>
              </a:ln>
            </p:spPr>
            <p:txBody>
              <a:bodyPr/>
              <a:lstStyle/>
              <a:p>
                <a:endParaRPr lang="en-US"/>
              </a:p>
            </p:txBody>
          </p:sp>
          <p:sp>
            <p:nvSpPr>
              <p:cNvPr id="91501" name="Rectangle 106"/>
              <p:cNvSpPr>
                <a:spLocks noChangeArrowheads="1"/>
              </p:cNvSpPr>
              <p:nvPr/>
            </p:nvSpPr>
            <p:spPr bwMode="auto">
              <a:xfrm>
                <a:off x="763" y="2535"/>
                <a:ext cx="2064" cy="26"/>
              </a:xfrm>
              <a:prstGeom prst="rect">
                <a:avLst/>
              </a:prstGeom>
              <a:solidFill>
                <a:srgbClr val="C7FFFF"/>
              </a:solidFill>
              <a:ln w="9525">
                <a:noFill/>
                <a:miter lim="800000"/>
                <a:headEnd/>
                <a:tailEnd/>
              </a:ln>
            </p:spPr>
            <p:txBody>
              <a:bodyPr/>
              <a:lstStyle/>
              <a:p>
                <a:endParaRPr lang="en-US"/>
              </a:p>
            </p:txBody>
          </p:sp>
          <p:sp>
            <p:nvSpPr>
              <p:cNvPr id="91502" name="Rectangle 107"/>
              <p:cNvSpPr>
                <a:spLocks noChangeArrowheads="1"/>
              </p:cNvSpPr>
              <p:nvPr/>
            </p:nvSpPr>
            <p:spPr bwMode="auto">
              <a:xfrm>
                <a:off x="2783" y="1357"/>
                <a:ext cx="44" cy="1178"/>
              </a:xfrm>
              <a:prstGeom prst="rect">
                <a:avLst/>
              </a:prstGeom>
              <a:solidFill>
                <a:srgbClr val="C7FFFF"/>
              </a:solidFill>
              <a:ln w="9525">
                <a:noFill/>
                <a:miter lim="800000"/>
                <a:headEnd/>
                <a:tailEnd/>
              </a:ln>
            </p:spPr>
            <p:txBody>
              <a:bodyPr/>
              <a:lstStyle/>
              <a:p>
                <a:endParaRPr lang="en-US"/>
              </a:p>
            </p:txBody>
          </p:sp>
          <p:sp>
            <p:nvSpPr>
              <p:cNvPr id="91503" name="Rectangle 108"/>
              <p:cNvSpPr>
                <a:spLocks noChangeArrowheads="1"/>
              </p:cNvSpPr>
              <p:nvPr/>
            </p:nvSpPr>
            <p:spPr bwMode="auto">
              <a:xfrm>
                <a:off x="763" y="2509"/>
                <a:ext cx="2020" cy="26"/>
              </a:xfrm>
              <a:prstGeom prst="rect">
                <a:avLst/>
              </a:prstGeom>
              <a:solidFill>
                <a:srgbClr val="C9FFFF"/>
              </a:solidFill>
              <a:ln w="9525">
                <a:noFill/>
                <a:miter lim="800000"/>
                <a:headEnd/>
                <a:tailEnd/>
              </a:ln>
            </p:spPr>
            <p:txBody>
              <a:bodyPr/>
              <a:lstStyle/>
              <a:p>
                <a:endParaRPr lang="en-US"/>
              </a:p>
            </p:txBody>
          </p:sp>
          <p:sp>
            <p:nvSpPr>
              <p:cNvPr id="91504" name="Rectangle 109"/>
              <p:cNvSpPr>
                <a:spLocks noChangeArrowheads="1"/>
              </p:cNvSpPr>
              <p:nvPr/>
            </p:nvSpPr>
            <p:spPr bwMode="auto">
              <a:xfrm>
                <a:off x="2739" y="1357"/>
                <a:ext cx="44" cy="1152"/>
              </a:xfrm>
              <a:prstGeom prst="rect">
                <a:avLst/>
              </a:prstGeom>
              <a:solidFill>
                <a:srgbClr val="C9FFFF"/>
              </a:solidFill>
              <a:ln w="9525">
                <a:noFill/>
                <a:miter lim="800000"/>
                <a:headEnd/>
                <a:tailEnd/>
              </a:ln>
            </p:spPr>
            <p:txBody>
              <a:bodyPr/>
              <a:lstStyle/>
              <a:p>
                <a:endParaRPr lang="en-US"/>
              </a:p>
            </p:txBody>
          </p:sp>
          <p:sp>
            <p:nvSpPr>
              <p:cNvPr id="91505" name="Rectangle 110"/>
              <p:cNvSpPr>
                <a:spLocks noChangeArrowheads="1"/>
              </p:cNvSpPr>
              <p:nvPr/>
            </p:nvSpPr>
            <p:spPr bwMode="auto">
              <a:xfrm>
                <a:off x="763" y="2482"/>
                <a:ext cx="1976" cy="27"/>
              </a:xfrm>
              <a:prstGeom prst="rect">
                <a:avLst/>
              </a:prstGeom>
              <a:solidFill>
                <a:srgbClr val="CCFFFF"/>
              </a:solidFill>
              <a:ln w="9525">
                <a:noFill/>
                <a:miter lim="800000"/>
                <a:headEnd/>
                <a:tailEnd/>
              </a:ln>
            </p:spPr>
            <p:txBody>
              <a:bodyPr/>
              <a:lstStyle/>
              <a:p>
                <a:endParaRPr lang="en-US"/>
              </a:p>
            </p:txBody>
          </p:sp>
          <p:sp>
            <p:nvSpPr>
              <p:cNvPr id="91506" name="Rectangle 111"/>
              <p:cNvSpPr>
                <a:spLocks noChangeArrowheads="1"/>
              </p:cNvSpPr>
              <p:nvPr/>
            </p:nvSpPr>
            <p:spPr bwMode="auto">
              <a:xfrm>
                <a:off x="2696" y="1357"/>
                <a:ext cx="43" cy="1125"/>
              </a:xfrm>
              <a:prstGeom prst="rect">
                <a:avLst/>
              </a:prstGeom>
              <a:solidFill>
                <a:srgbClr val="CCFFFF"/>
              </a:solidFill>
              <a:ln w="9525">
                <a:noFill/>
                <a:miter lim="800000"/>
                <a:headEnd/>
                <a:tailEnd/>
              </a:ln>
            </p:spPr>
            <p:txBody>
              <a:bodyPr/>
              <a:lstStyle/>
              <a:p>
                <a:endParaRPr lang="en-US"/>
              </a:p>
            </p:txBody>
          </p:sp>
          <p:sp>
            <p:nvSpPr>
              <p:cNvPr id="91507" name="Rectangle 112"/>
              <p:cNvSpPr>
                <a:spLocks noChangeArrowheads="1"/>
              </p:cNvSpPr>
              <p:nvPr/>
            </p:nvSpPr>
            <p:spPr bwMode="auto">
              <a:xfrm>
                <a:off x="763" y="2456"/>
                <a:ext cx="1933" cy="26"/>
              </a:xfrm>
              <a:prstGeom prst="rect">
                <a:avLst/>
              </a:prstGeom>
              <a:solidFill>
                <a:srgbClr val="CEFFFF"/>
              </a:solidFill>
              <a:ln w="9525">
                <a:noFill/>
                <a:miter lim="800000"/>
                <a:headEnd/>
                <a:tailEnd/>
              </a:ln>
            </p:spPr>
            <p:txBody>
              <a:bodyPr/>
              <a:lstStyle/>
              <a:p>
                <a:endParaRPr lang="en-US"/>
              </a:p>
            </p:txBody>
          </p:sp>
          <p:sp>
            <p:nvSpPr>
              <p:cNvPr id="91508" name="Rectangle 113"/>
              <p:cNvSpPr>
                <a:spLocks noChangeArrowheads="1"/>
              </p:cNvSpPr>
              <p:nvPr/>
            </p:nvSpPr>
            <p:spPr bwMode="auto">
              <a:xfrm>
                <a:off x="2652" y="1357"/>
                <a:ext cx="44" cy="1099"/>
              </a:xfrm>
              <a:prstGeom prst="rect">
                <a:avLst/>
              </a:prstGeom>
              <a:solidFill>
                <a:srgbClr val="CEFFFF"/>
              </a:solidFill>
              <a:ln w="9525">
                <a:noFill/>
                <a:miter lim="800000"/>
                <a:headEnd/>
                <a:tailEnd/>
              </a:ln>
            </p:spPr>
            <p:txBody>
              <a:bodyPr/>
              <a:lstStyle/>
              <a:p>
                <a:endParaRPr lang="en-US"/>
              </a:p>
            </p:txBody>
          </p:sp>
          <p:sp>
            <p:nvSpPr>
              <p:cNvPr id="91509" name="Rectangle 114"/>
              <p:cNvSpPr>
                <a:spLocks noChangeArrowheads="1"/>
              </p:cNvSpPr>
              <p:nvPr/>
            </p:nvSpPr>
            <p:spPr bwMode="auto">
              <a:xfrm>
                <a:off x="763" y="2429"/>
                <a:ext cx="1889" cy="27"/>
              </a:xfrm>
              <a:prstGeom prst="rect">
                <a:avLst/>
              </a:prstGeom>
              <a:solidFill>
                <a:srgbClr val="D0FFFF"/>
              </a:solidFill>
              <a:ln w="9525">
                <a:noFill/>
                <a:miter lim="800000"/>
                <a:headEnd/>
                <a:tailEnd/>
              </a:ln>
            </p:spPr>
            <p:txBody>
              <a:bodyPr/>
              <a:lstStyle/>
              <a:p>
                <a:endParaRPr lang="en-US"/>
              </a:p>
            </p:txBody>
          </p:sp>
          <p:sp>
            <p:nvSpPr>
              <p:cNvPr id="91510" name="Rectangle 115"/>
              <p:cNvSpPr>
                <a:spLocks noChangeArrowheads="1"/>
              </p:cNvSpPr>
              <p:nvPr/>
            </p:nvSpPr>
            <p:spPr bwMode="auto">
              <a:xfrm>
                <a:off x="2608" y="1357"/>
                <a:ext cx="44" cy="1072"/>
              </a:xfrm>
              <a:prstGeom prst="rect">
                <a:avLst/>
              </a:prstGeom>
              <a:solidFill>
                <a:srgbClr val="D0FFFF"/>
              </a:solidFill>
              <a:ln w="9525">
                <a:noFill/>
                <a:miter lim="800000"/>
                <a:headEnd/>
                <a:tailEnd/>
              </a:ln>
            </p:spPr>
            <p:txBody>
              <a:bodyPr/>
              <a:lstStyle/>
              <a:p>
                <a:endParaRPr lang="en-US"/>
              </a:p>
            </p:txBody>
          </p:sp>
          <p:sp>
            <p:nvSpPr>
              <p:cNvPr id="91511" name="Rectangle 116"/>
              <p:cNvSpPr>
                <a:spLocks noChangeArrowheads="1"/>
              </p:cNvSpPr>
              <p:nvPr/>
            </p:nvSpPr>
            <p:spPr bwMode="auto">
              <a:xfrm>
                <a:off x="763" y="2403"/>
                <a:ext cx="1845" cy="26"/>
              </a:xfrm>
              <a:prstGeom prst="rect">
                <a:avLst/>
              </a:prstGeom>
              <a:solidFill>
                <a:srgbClr val="D2FFFF"/>
              </a:solidFill>
              <a:ln w="9525">
                <a:noFill/>
                <a:miter lim="800000"/>
                <a:headEnd/>
                <a:tailEnd/>
              </a:ln>
            </p:spPr>
            <p:txBody>
              <a:bodyPr/>
              <a:lstStyle/>
              <a:p>
                <a:endParaRPr lang="en-US"/>
              </a:p>
            </p:txBody>
          </p:sp>
          <p:sp>
            <p:nvSpPr>
              <p:cNvPr id="91512" name="Rectangle 117"/>
              <p:cNvSpPr>
                <a:spLocks noChangeArrowheads="1"/>
              </p:cNvSpPr>
              <p:nvPr/>
            </p:nvSpPr>
            <p:spPr bwMode="auto">
              <a:xfrm>
                <a:off x="2564" y="1357"/>
                <a:ext cx="44" cy="1046"/>
              </a:xfrm>
              <a:prstGeom prst="rect">
                <a:avLst/>
              </a:prstGeom>
              <a:solidFill>
                <a:srgbClr val="D2FFFF"/>
              </a:solidFill>
              <a:ln w="9525">
                <a:noFill/>
                <a:miter lim="800000"/>
                <a:headEnd/>
                <a:tailEnd/>
              </a:ln>
            </p:spPr>
            <p:txBody>
              <a:bodyPr/>
              <a:lstStyle/>
              <a:p>
                <a:endParaRPr lang="en-US"/>
              </a:p>
            </p:txBody>
          </p:sp>
          <p:sp>
            <p:nvSpPr>
              <p:cNvPr id="91513" name="Rectangle 118"/>
              <p:cNvSpPr>
                <a:spLocks noChangeArrowheads="1"/>
              </p:cNvSpPr>
              <p:nvPr/>
            </p:nvSpPr>
            <p:spPr bwMode="auto">
              <a:xfrm>
                <a:off x="763" y="2377"/>
                <a:ext cx="1801" cy="26"/>
              </a:xfrm>
              <a:prstGeom prst="rect">
                <a:avLst/>
              </a:prstGeom>
              <a:solidFill>
                <a:srgbClr val="D5FFFF"/>
              </a:solidFill>
              <a:ln w="9525">
                <a:noFill/>
                <a:miter lim="800000"/>
                <a:headEnd/>
                <a:tailEnd/>
              </a:ln>
            </p:spPr>
            <p:txBody>
              <a:bodyPr/>
              <a:lstStyle/>
              <a:p>
                <a:endParaRPr lang="en-US"/>
              </a:p>
            </p:txBody>
          </p:sp>
          <p:sp>
            <p:nvSpPr>
              <p:cNvPr id="91514" name="Rectangle 119"/>
              <p:cNvSpPr>
                <a:spLocks noChangeArrowheads="1"/>
              </p:cNvSpPr>
              <p:nvPr/>
            </p:nvSpPr>
            <p:spPr bwMode="auto">
              <a:xfrm>
                <a:off x="2520" y="1357"/>
                <a:ext cx="44" cy="1020"/>
              </a:xfrm>
              <a:prstGeom prst="rect">
                <a:avLst/>
              </a:prstGeom>
              <a:solidFill>
                <a:srgbClr val="D5FFFF"/>
              </a:solidFill>
              <a:ln w="9525">
                <a:noFill/>
                <a:miter lim="800000"/>
                <a:headEnd/>
                <a:tailEnd/>
              </a:ln>
            </p:spPr>
            <p:txBody>
              <a:bodyPr/>
              <a:lstStyle/>
              <a:p>
                <a:endParaRPr lang="en-US"/>
              </a:p>
            </p:txBody>
          </p:sp>
          <p:sp>
            <p:nvSpPr>
              <p:cNvPr id="91515" name="Rectangle 120"/>
              <p:cNvSpPr>
                <a:spLocks noChangeArrowheads="1"/>
              </p:cNvSpPr>
              <p:nvPr/>
            </p:nvSpPr>
            <p:spPr bwMode="auto">
              <a:xfrm>
                <a:off x="763" y="2350"/>
                <a:ext cx="1757" cy="27"/>
              </a:xfrm>
              <a:prstGeom prst="rect">
                <a:avLst/>
              </a:prstGeom>
              <a:solidFill>
                <a:srgbClr val="D6FFFF"/>
              </a:solidFill>
              <a:ln w="9525">
                <a:noFill/>
                <a:miter lim="800000"/>
                <a:headEnd/>
                <a:tailEnd/>
              </a:ln>
            </p:spPr>
            <p:txBody>
              <a:bodyPr/>
              <a:lstStyle/>
              <a:p>
                <a:endParaRPr lang="en-US"/>
              </a:p>
            </p:txBody>
          </p:sp>
          <p:sp>
            <p:nvSpPr>
              <p:cNvPr id="91516" name="Rectangle 121"/>
              <p:cNvSpPr>
                <a:spLocks noChangeArrowheads="1"/>
              </p:cNvSpPr>
              <p:nvPr/>
            </p:nvSpPr>
            <p:spPr bwMode="auto">
              <a:xfrm>
                <a:off x="2476" y="1357"/>
                <a:ext cx="44" cy="993"/>
              </a:xfrm>
              <a:prstGeom prst="rect">
                <a:avLst/>
              </a:prstGeom>
              <a:solidFill>
                <a:srgbClr val="D6FFFF"/>
              </a:solidFill>
              <a:ln w="9525">
                <a:noFill/>
                <a:miter lim="800000"/>
                <a:headEnd/>
                <a:tailEnd/>
              </a:ln>
            </p:spPr>
            <p:txBody>
              <a:bodyPr/>
              <a:lstStyle/>
              <a:p>
                <a:endParaRPr lang="en-US"/>
              </a:p>
            </p:txBody>
          </p:sp>
          <p:sp>
            <p:nvSpPr>
              <p:cNvPr id="91517" name="Rectangle 122"/>
              <p:cNvSpPr>
                <a:spLocks noChangeArrowheads="1"/>
              </p:cNvSpPr>
              <p:nvPr/>
            </p:nvSpPr>
            <p:spPr bwMode="auto">
              <a:xfrm>
                <a:off x="763" y="2324"/>
                <a:ext cx="1713" cy="26"/>
              </a:xfrm>
              <a:prstGeom prst="rect">
                <a:avLst/>
              </a:prstGeom>
              <a:solidFill>
                <a:srgbClr val="D9FFFF"/>
              </a:solidFill>
              <a:ln w="9525">
                <a:noFill/>
                <a:miter lim="800000"/>
                <a:headEnd/>
                <a:tailEnd/>
              </a:ln>
            </p:spPr>
            <p:txBody>
              <a:bodyPr/>
              <a:lstStyle/>
              <a:p>
                <a:endParaRPr lang="en-US"/>
              </a:p>
            </p:txBody>
          </p:sp>
          <p:sp>
            <p:nvSpPr>
              <p:cNvPr id="91518" name="Rectangle 123"/>
              <p:cNvSpPr>
                <a:spLocks noChangeArrowheads="1"/>
              </p:cNvSpPr>
              <p:nvPr/>
            </p:nvSpPr>
            <p:spPr bwMode="auto">
              <a:xfrm>
                <a:off x="2432" y="1357"/>
                <a:ext cx="44" cy="967"/>
              </a:xfrm>
              <a:prstGeom prst="rect">
                <a:avLst/>
              </a:prstGeom>
              <a:solidFill>
                <a:srgbClr val="D9FFFF"/>
              </a:solidFill>
              <a:ln w="9525">
                <a:noFill/>
                <a:miter lim="800000"/>
                <a:headEnd/>
                <a:tailEnd/>
              </a:ln>
            </p:spPr>
            <p:txBody>
              <a:bodyPr/>
              <a:lstStyle/>
              <a:p>
                <a:endParaRPr lang="en-US"/>
              </a:p>
            </p:txBody>
          </p:sp>
          <p:sp>
            <p:nvSpPr>
              <p:cNvPr id="91519" name="Rectangle 124"/>
              <p:cNvSpPr>
                <a:spLocks noChangeArrowheads="1"/>
              </p:cNvSpPr>
              <p:nvPr/>
            </p:nvSpPr>
            <p:spPr bwMode="auto">
              <a:xfrm>
                <a:off x="763" y="2298"/>
                <a:ext cx="1669" cy="26"/>
              </a:xfrm>
              <a:prstGeom prst="rect">
                <a:avLst/>
              </a:prstGeom>
              <a:solidFill>
                <a:srgbClr val="DBFFFF"/>
              </a:solidFill>
              <a:ln w="9525">
                <a:noFill/>
                <a:miter lim="800000"/>
                <a:headEnd/>
                <a:tailEnd/>
              </a:ln>
            </p:spPr>
            <p:txBody>
              <a:bodyPr/>
              <a:lstStyle/>
              <a:p>
                <a:endParaRPr lang="en-US"/>
              </a:p>
            </p:txBody>
          </p:sp>
          <p:sp>
            <p:nvSpPr>
              <p:cNvPr id="91520" name="Rectangle 125"/>
              <p:cNvSpPr>
                <a:spLocks noChangeArrowheads="1"/>
              </p:cNvSpPr>
              <p:nvPr/>
            </p:nvSpPr>
            <p:spPr bwMode="auto">
              <a:xfrm>
                <a:off x="2388" y="1357"/>
                <a:ext cx="44" cy="941"/>
              </a:xfrm>
              <a:prstGeom prst="rect">
                <a:avLst/>
              </a:prstGeom>
              <a:solidFill>
                <a:srgbClr val="DBFFFF"/>
              </a:solidFill>
              <a:ln w="9525">
                <a:noFill/>
                <a:miter lim="800000"/>
                <a:headEnd/>
                <a:tailEnd/>
              </a:ln>
            </p:spPr>
            <p:txBody>
              <a:bodyPr/>
              <a:lstStyle/>
              <a:p>
                <a:endParaRPr lang="en-US"/>
              </a:p>
            </p:txBody>
          </p:sp>
          <p:sp>
            <p:nvSpPr>
              <p:cNvPr id="91521" name="Rectangle 126"/>
              <p:cNvSpPr>
                <a:spLocks noChangeArrowheads="1"/>
              </p:cNvSpPr>
              <p:nvPr/>
            </p:nvSpPr>
            <p:spPr bwMode="auto">
              <a:xfrm>
                <a:off x="763" y="2280"/>
                <a:ext cx="1625" cy="18"/>
              </a:xfrm>
              <a:prstGeom prst="rect">
                <a:avLst/>
              </a:prstGeom>
              <a:solidFill>
                <a:srgbClr val="DCFFFF"/>
              </a:solidFill>
              <a:ln w="9525">
                <a:noFill/>
                <a:miter lim="800000"/>
                <a:headEnd/>
                <a:tailEnd/>
              </a:ln>
            </p:spPr>
            <p:txBody>
              <a:bodyPr/>
              <a:lstStyle/>
              <a:p>
                <a:endParaRPr lang="en-US"/>
              </a:p>
            </p:txBody>
          </p:sp>
          <p:sp>
            <p:nvSpPr>
              <p:cNvPr id="91522" name="Rectangle 127"/>
              <p:cNvSpPr>
                <a:spLocks noChangeArrowheads="1"/>
              </p:cNvSpPr>
              <p:nvPr/>
            </p:nvSpPr>
            <p:spPr bwMode="auto">
              <a:xfrm>
                <a:off x="2344" y="1357"/>
                <a:ext cx="44" cy="923"/>
              </a:xfrm>
              <a:prstGeom prst="rect">
                <a:avLst/>
              </a:prstGeom>
              <a:solidFill>
                <a:srgbClr val="DCFFFF"/>
              </a:solidFill>
              <a:ln w="9525">
                <a:noFill/>
                <a:miter lim="800000"/>
                <a:headEnd/>
                <a:tailEnd/>
              </a:ln>
            </p:spPr>
            <p:txBody>
              <a:bodyPr/>
              <a:lstStyle/>
              <a:p>
                <a:endParaRPr lang="en-US"/>
              </a:p>
            </p:txBody>
          </p:sp>
          <p:sp>
            <p:nvSpPr>
              <p:cNvPr id="91523" name="Rectangle 128"/>
              <p:cNvSpPr>
                <a:spLocks noChangeArrowheads="1"/>
              </p:cNvSpPr>
              <p:nvPr/>
            </p:nvSpPr>
            <p:spPr bwMode="auto">
              <a:xfrm>
                <a:off x="763" y="2254"/>
                <a:ext cx="1581" cy="26"/>
              </a:xfrm>
              <a:prstGeom prst="rect">
                <a:avLst/>
              </a:prstGeom>
              <a:solidFill>
                <a:srgbClr val="DEFFFF"/>
              </a:solidFill>
              <a:ln w="9525">
                <a:noFill/>
                <a:miter lim="800000"/>
                <a:headEnd/>
                <a:tailEnd/>
              </a:ln>
            </p:spPr>
            <p:txBody>
              <a:bodyPr/>
              <a:lstStyle/>
              <a:p>
                <a:endParaRPr lang="en-US"/>
              </a:p>
            </p:txBody>
          </p:sp>
          <p:sp>
            <p:nvSpPr>
              <p:cNvPr id="91524" name="Rectangle 129"/>
              <p:cNvSpPr>
                <a:spLocks noChangeArrowheads="1"/>
              </p:cNvSpPr>
              <p:nvPr/>
            </p:nvSpPr>
            <p:spPr bwMode="auto">
              <a:xfrm>
                <a:off x="2300" y="1357"/>
                <a:ext cx="44" cy="897"/>
              </a:xfrm>
              <a:prstGeom prst="rect">
                <a:avLst/>
              </a:prstGeom>
              <a:solidFill>
                <a:srgbClr val="DEFFFF"/>
              </a:solidFill>
              <a:ln w="9525">
                <a:noFill/>
                <a:miter lim="800000"/>
                <a:headEnd/>
                <a:tailEnd/>
              </a:ln>
            </p:spPr>
            <p:txBody>
              <a:bodyPr/>
              <a:lstStyle/>
              <a:p>
                <a:endParaRPr lang="en-US"/>
              </a:p>
            </p:txBody>
          </p:sp>
          <p:sp>
            <p:nvSpPr>
              <p:cNvPr id="91525" name="Rectangle 130"/>
              <p:cNvSpPr>
                <a:spLocks noChangeArrowheads="1"/>
              </p:cNvSpPr>
              <p:nvPr/>
            </p:nvSpPr>
            <p:spPr bwMode="auto">
              <a:xfrm>
                <a:off x="763" y="2227"/>
                <a:ext cx="1537" cy="27"/>
              </a:xfrm>
              <a:prstGeom prst="rect">
                <a:avLst/>
              </a:prstGeom>
              <a:solidFill>
                <a:srgbClr val="E0FFFF"/>
              </a:solidFill>
              <a:ln w="9525">
                <a:noFill/>
                <a:miter lim="800000"/>
                <a:headEnd/>
                <a:tailEnd/>
              </a:ln>
            </p:spPr>
            <p:txBody>
              <a:bodyPr/>
              <a:lstStyle/>
              <a:p>
                <a:endParaRPr lang="en-US"/>
              </a:p>
            </p:txBody>
          </p:sp>
          <p:sp>
            <p:nvSpPr>
              <p:cNvPr id="91526" name="Rectangle 131"/>
              <p:cNvSpPr>
                <a:spLocks noChangeArrowheads="1"/>
              </p:cNvSpPr>
              <p:nvPr/>
            </p:nvSpPr>
            <p:spPr bwMode="auto">
              <a:xfrm>
                <a:off x="2256" y="1357"/>
                <a:ext cx="44" cy="870"/>
              </a:xfrm>
              <a:prstGeom prst="rect">
                <a:avLst/>
              </a:prstGeom>
              <a:solidFill>
                <a:srgbClr val="E0FFFF"/>
              </a:solidFill>
              <a:ln w="9525">
                <a:noFill/>
                <a:miter lim="800000"/>
                <a:headEnd/>
                <a:tailEnd/>
              </a:ln>
            </p:spPr>
            <p:txBody>
              <a:bodyPr/>
              <a:lstStyle/>
              <a:p>
                <a:endParaRPr lang="en-US"/>
              </a:p>
            </p:txBody>
          </p:sp>
          <p:sp>
            <p:nvSpPr>
              <p:cNvPr id="91527" name="Rectangle 132"/>
              <p:cNvSpPr>
                <a:spLocks noChangeArrowheads="1"/>
              </p:cNvSpPr>
              <p:nvPr/>
            </p:nvSpPr>
            <p:spPr bwMode="auto">
              <a:xfrm>
                <a:off x="763" y="2201"/>
                <a:ext cx="1493" cy="26"/>
              </a:xfrm>
              <a:prstGeom prst="rect">
                <a:avLst/>
              </a:prstGeom>
              <a:solidFill>
                <a:srgbClr val="E2FFFF"/>
              </a:solidFill>
              <a:ln w="9525">
                <a:noFill/>
                <a:miter lim="800000"/>
                <a:headEnd/>
                <a:tailEnd/>
              </a:ln>
            </p:spPr>
            <p:txBody>
              <a:bodyPr/>
              <a:lstStyle/>
              <a:p>
                <a:endParaRPr lang="en-US"/>
              </a:p>
            </p:txBody>
          </p:sp>
          <p:sp>
            <p:nvSpPr>
              <p:cNvPr id="91528" name="Rectangle 133"/>
              <p:cNvSpPr>
                <a:spLocks noChangeArrowheads="1"/>
              </p:cNvSpPr>
              <p:nvPr/>
            </p:nvSpPr>
            <p:spPr bwMode="auto">
              <a:xfrm>
                <a:off x="2213" y="1357"/>
                <a:ext cx="43" cy="844"/>
              </a:xfrm>
              <a:prstGeom prst="rect">
                <a:avLst/>
              </a:prstGeom>
              <a:solidFill>
                <a:srgbClr val="E2FFFF"/>
              </a:solidFill>
              <a:ln w="9525">
                <a:noFill/>
                <a:miter lim="800000"/>
                <a:headEnd/>
                <a:tailEnd/>
              </a:ln>
            </p:spPr>
            <p:txBody>
              <a:bodyPr/>
              <a:lstStyle/>
              <a:p>
                <a:endParaRPr lang="en-US"/>
              </a:p>
            </p:txBody>
          </p:sp>
          <p:sp>
            <p:nvSpPr>
              <p:cNvPr id="91529" name="Rectangle 134"/>
              <p:cNvSpPr>
                <a:spLocks noChangeArrowheads="1"/>
              </p:cNvSpPr>
              <p:nvPr/>
            </p:nvSpPr>
            <p:spPr bwMode="auto">
              <a:xfrm>
                <a:off x="763" y="2175"/>
                <a:ext cx="1450" cy="26"/>
              </a:xfrm>
              <a:prstGeom prst="rect">
                <a:avLst/>
              </a:prstGeom>
              <a:solidFill>
                <a:srgbClr val="E4FFFF"/>
              </a:solidFill>
              <a:ln w="9525">
                <a:noFill/>
                <a:miter lim="800000"/>
                <a:headEnd/>
                <a:tailEnd/>
              </a:ln>
            </p:spPr>
            <p:txBody>
              <a:bodyPr/>
              <a:lstStyle/>
              <a:p>
                <a:endParaRPr lang="en-US"/>
              </a:p>
            </p:txBody>
          </p:sp>
          <p:sp>
            <p:nvSpPr>
              <p:cNvPr id="91530" name="Rectangle 135"/>
              <p:cNvSpPr>
                <a:spLocks noChangeArrowheads="1"/>
              </p:cNvSpPr>
              <p:nvPr/>
            </p:nvSpPr>
            <p:spPr bwMode="auto">
              <a:xfrm>
                <a:off x="2169" y="1357"/>
                <a:ext cx="44" cy="818"/>
              </a:xfrm>
              <a:prstGeom prst="rect">
                <a:avLst/>
              </a:prstGeom>
              <a:solidFill>
                <a:srgbClr val="E4FFFF"/>
              </a:solidFill>
              <a:ln w="9525">
                <a:noFill/>
                <a:miter lim="800000"/>
                <a:headEnd/>
                <a:tailEnd/>
              </a:ln>
            </p:spPr>
            <p:txBody>
              <a:bodyPr/>
              <a:lstStyle/>
              <a:p>
                <a:endParaRPr lang="en-US"/>
              </a:p>
            </p:txBody>
          </p:sp>
          <p:sp>
            <p:nvSpPr>
              <p:cNvPr id="91531" name="Rectangle 136"/>
              <p:cNvSpPr>
                <a:spLocks noChangeArrowheads="1"/>
              </p:cNvSpPr>
              <p:nvPr/>
            </p:nvSpPr>
            <p:spPr bwMode="auto">
              <a:xfrm>
                <a:off x="763" y="2148"/>
                <a:ext cx="1406" cy="27"/>
              </a:xfrm>
              <a:prstGeom prst="rect">
                <a:avLst/>
              </a:prstGeom>
              <a:solidFill>
                <a:srgbClr val="E5FFFF"/>
              </a:solidFill>
              <a:ln w="9525">
                <a:noFill/>
                <a:miter lim="800000"/>
                <a:headEnd/>
                <a:tailEnd/>
              </a:ln>
            </p:spPr>
            <p:txBody>
              <a:bodyPr/>
              <a:lstStyle/>
              <a:p>
                <a:endParaRPr lang="en-US"/>
              </a:p>
            </p:txBody>
          </p:sp>
          <p:sp>
            <p:nvSpPr>
              <p:cNvPr id="91532" name="Rectangle 137"/>
              <p:cNvSpPr>
                <a:spLocks noChangeArrowheads="1"/>
              </p:cNvSpPr>
              <p:nvPr/>
            </p:nvSpPr>
            <p:spPr bwMode="auto">
              <a:xfrm>
                <a:off x="2125" y="1357"/>
                <a:ext cx="44" cy="791"/>
              </a:xfrm>
              <a:prstGeom prst="rect">
                <a:avLst/>
              </a:prstGeom>
              <a:solidFill>
                <a:srgbClr val="E5FFFF"/>
              </a:solidFill>
              <a:ln w="9525">
                <a:noFill/>
                <a:miter lim="800000"/>
                <a:headEnd/>
                <a:tailEnd/>
              </a:ln>
            </p:spPr>
            <p:txBody>
              <a:bodyPr/>
              <a:lstStyle/>
              <a:p>
                <a:endParaRPr lang="en-US"/>
              </a:p>
            </p:txBody>
          </p:sp>
          <p:sp>
            <p:nvSpPr>
              <p:cNvPr id="91533" name="Rectangle 138"/>
              <p:cNvSpPr>
                <a:spLocks noChangeArrowheads="1"/>
              </p:cNvSpPr>
              <p:nvPr/>
            </p:nvSpPr>
            <p:spPr bwMode="auto">
              <a:xfrm>
                <a:off x="763" y="2122"/>
                <a:ext cx="1362" cy="26"/>
              </a:xfrm>
              <a:prstGeom prst="rect">
                <a:avLst/>
              </a:prstGeom>
              <a:solidFill>
                <a:srgbClr val="E7FFFF"/>
              </a:solidFill>
              <a:ln w="9525">
                <a:noFill/>
                <a:miter lim="800000"/>
                <a:headEnd/>
                <a:tailEnd/>
              </a:ln>
            </p:spPr>
            <p:txBody>
              <a:bodyPr/>
              <a:lstStyle/>
              <a:p>
                <a:endParaRPr lang="en-US"/>
              </a:p>
            </p:txBody>
          </p:sp>
          <p:sp>
            <p:nvSpPr>
              <p:cNvPr id="91534" name="Rectangle 139"/>
              <p:cNvSpPr>
                <a:spLocks noChangeArrowheads="1"/>
              </p:cNvSpPr>
              <p:nvPr/>
            </p:nvSpPr>
            <p:spPr bwMode="auto">
              <a:xfrm>
                <a:off x="2081" y="1357"/>
                <a:ext cx="44" cy="765"/>
              </a:xfrm>
              <a:prstGeom prst="rect">
                <a:avLst/>
              </a:prstGeom>
              <a:solidFill>
                <a:srgbClr val="E7FFFF"/>
              </a:solidFill>
              <a:ln w="9525">
                <a:noFill/>
                <a:miter lim="800000"/>
                <a:headEnd/>
                <a:tailEnd/>
              </a:ln>
            </p:spPr>
            <p:txBody>
              <a:bodyPr/>
              <a:lstStyle/>
              <a:p>
                <a:endParaRPr lang="en-US"/>
              </a:p>
            </p:txBody>
          </p:sp>
          <p:sp>
            <p:nvSpPr>
              <p:cNvPr id="91535" name="Rectangle 140"/>
              <p:cNvSpPr>
                <a:spLocks noChangeArrowheads="1"/>
              </p:cNvSpPr>
              <p:nvPr/>
            </p:nvSpPr>
            <p:spPr bwMode="auto">
              <a:xfrm>
                <a:off x="763" y="2096"/>
                <a:ext cx="1318" cy="26"/>
              </a:xfrm>
              <a:prstGeom prst="rect">
                <a:avLst/>
              </a:prstGeom>
              <a:solidFill>
                <a:srgbClr val="E8FFFF"/>
              </a:solidFill>
              <a:ln w="9525">
                <a:noFill/>
                <a:miter lim="800000"/>
                <a:headEnd/>
                <a:tailEnd/>
              </a:ln>
            </p:spPr>
            <p:txBody>
              <a:bodyPr/>
              <a:lstStyle/>
              <a:p>
                <a:endParaRPr lang="en-US"/>
              </a:p>
            </p:txBody>
          </p:sp>
          <p:sp>
            <p:nvSpPr>
              <p:cNvPr id="91536" name="Rectangle 141"/>
              <p:cNvSpPr>
                <a:spLocks noChangeArrowheads="1"/>
              </p:cNvSpPr>
              <p:nvPr/>
            </p:nvSpPr>
            <p:spPr bwMode="auto">
              <a:xfrm>
                <a:off x="2037" y="1357"/>
                <a:ext cx="44" cy="739"/>
              </a:xfrm>
              <a:prstGeom prst="rect">
                <a:avLst/>
              </a:prstGeom>
              <a:solidFill>
                <a:srgbClr val="E8FFFF"/>
              </a:solidFill>
              <a:ln w="9525">
                <a:noFill/>
                <a:miter lim="800000"/>
                <a:headEnd/>
                <a:tailEnd/>
              </a:ln>
            </p:spPr>
            <p:txBody>
              <a:bodyPr/>
              <a:lstStyle/>
              <a:p>
                <a:endParaRPr lang="en-US"/>
              </a:p>
            </p:txBody>
          </p:sp>
          <p:sp>
            <p:nvSpPr>
              <p:cNvPr id="91537" name="Rectangle 142"/>
              <p:cNvSpPr>
                <a:spLocks noChangeArrowheads="1"/>
              </p:cNvSpPr>
              <p:nvPr/>
            </p:nvSpPr>
            <p:spPr bwMode="auto">
              <a:xfrm>
                <a:off x="763" y="2069"/>
                <a:ext cx="1274" cy="27"/>
              </a:xfrm>
              <a:prstGeom prst="rect">
                <a:avLst/>
              </a:prstGeom>
              <a:solidFill>
                <a:srgbClr val="EAFFFF"/>
              </a:solidFill>
              <a:ln w="9525">
                <a:noFill/>
                <a:miter lim="800000"/>
                <a:headEnd/>
                <a:tailEnd/>
              </a:ln>
            </p:spPr>
            <p:txBody>
              <a:bodyPr/>
              <a:lstStyle/>
              <a:p>
                <a:endParaRPr lang="en-US"/>
              </a:p>
            </p:txBody>
          </p:sp>
          <p:sp>
            <p:nvSpPr>
              <p:cNvPr id="91538" name="Rectangle 143"/>
              <p:cNvSpPr>
                <a:spLocks noChangeArrowheads="1"/>
              </p:cNvSpPr>
              <p:nvPr/>
            </p:nvSpPr>
            <p:spPr bwMode="auto">
              <a:xfrm>
                <a:off x="1993" y="1357"/>
                <a:ext cx="44" cy="712"/>
              </a:xfrm>
              <a:prstGeom prst="rect">
                <a:avLst/>
              </a:prstGeom>
              <a:solidFill>
                <a:srgbClr val="EAFFFF"/>
              </a:solidFill>
              <a:ln w="9525">
                <a:noFill/>
                <a:miter lim="800000"/>
                <a:headEnd/>
                <a:tailEnd/>
              </a:ln>
            </p:spPr>
            <p:txBody>
              <a:bodyPr/>
              <a:lstStyle/>
              <a:p>
                <a:endParaRPr lang="en-US"/>
              </a:p>
            </p:txBody>
          </p:sp>
          <p:sp>
            <p:nvSpPr>
              <p:cNvPr id="91539" name="Rectangle 144"/>
              <p:cNvSpPr>
                <a:spLocks noChangeArrowheads="1"/>
              </p:cNvSpPr>
              <p:nvPr/>
            </p:nvSpPr>
            <p:spPr bwMode="auto">
              <a:xfrm>
                <a:off x="763" y="2043"/>
                <a:ext cx="1230" cy="26"/>
              </a:xfrm>
              <a:prstGeom prst="rect">
                <a:avLst/>
              </a:prstGeom>
              <a:solidFill>
                <a:srgbClr val="EBFFFF"/>
              </a:solidFill>
              <a:ln w="9525">
                <a:noFill/>
                <a:miter lim="800000"/>
                <a:headEnd/>
                <a:tailEnd/>
              </a:ln>
            </p:spPr>
            <p:txBody>
              <a:bodyPr/>
              <a:lstStyle/>
              <a:p>
                <a:endParaRPr lang="en-US"/>
              </a:p>
            </p:txBody>
          </p:sp>
          <p:sp>
            <p:nvSpPr>
              <p:cNvPr id="91540" name="Rectangle 145"/>
              <p:cNvSpPr>
                <a:spLocks noChangeArrowheads="1"/>
              </p:cNvSpPr>
              <p:nvPr/>
            </p:nvSpPr>
            <p:spPr bwMode="auto">
              <a:xfrm>
                <a:off x="1949" y="1357"/>
                <a:ext cx="44" cy="686"/>
              </a:xfrm>
              <a:prstGeom prst="rect">
                <a:avLst/>
              </a:prstGeom>
              <a:solidFill>
                <a:srgbClr val="EBFFFF"/>
              </a:solidFill>
              <a:ln w="9525">
                <a:noFill/>
                <a:miter lim="800000"/>
                <a:headEnd/>
                <a:tailEnd/>
              </a:ln>
            </p:spPr>
            <p:txBody>
              <a:bodyPr/>
              <a:lstStyle/>
              <a:p>
                <a:endParaRPr lang="en-US"/>
              </a:p>
            </p:txBody>
          </p:sp>
          <p:sp>
            <p:nvSpPr>
              <p:cNvPr id="91541" name="Rectangle 146"/>
              <p:cNvSpPr>
                <a:spLocks noChangeArrowheads="1"/>
              </p:cNvSpPr>
              <p:nvPr/>
            </p:nvSpPr>
            <p:spPr bwMode="auto">
              <a:xfrm>
                <a:off x="763" y="2017"/>
                <a:ext cx="1186" cy="26"/>
              </a:xfrm>
              <a:prstGeom prst="rect">
                <a:avLst/>
              </a:prstGeom>
              <a:solidFill>
                <a:srgbClr val="ECFFFF"/>
              </a:solidFill>
              <a:ln w="9525">
                <a:noFill/>
                <a:miter lim="800000"/>
                <a:headEnd/>
                <a:tailEnd/>
              </a:ln>
            </p:spPr>
            <p:txBody>
              <a:bodyPr/>
              <a:lstStyle/>
              <a:p>
                <a:endParaRPr lang="en-US"/>
              </a:p>
            </p:txBody>
          </p:sp>
          <p:sp>
            <p:nvSpPr>
              <p:cNvPr id="91542" name="Rectangle 147"/>
              <p:cNvSpPr>
                <a:spLocks noChangeArrowheads="1"/>
              </p:cNvSpPr>
              <p:nvPr/>
            </p:nvSpPr>
            <p:spPr bwMode="auto">
              <a:xfrm>
                <a:off x="1905" y="1357"/>
                <a:ext cx="44" cy="660"/>
              </a:xfrm>
              <a:prstGeom prst="rect">
                <a:avLst/>
              </a:prstGeom>
              <a:solidFill>
                <a:srgbClr val="ECFFFF"/>
              </a:solidFill>
              <a:ln w="9525">
                <a:noFill/>
                <a:miter lim="800000"/>
                <a:headEnd/>
                <a:tailEnd/>
              </a:ln>
            </p:spPr>
            <p:txBody>
              <a:bodyPr/>
              <a:lstStyle/>
              <a:p>
                <a:endParaRPr lang="en-US"/>
              </a:p>
            </p:txBody>
          </p:sp>
          <p:sp>
            <p:nvSpPr>
              <p:cNvPr id="91543" name="Rectangle 148"/>
              <p:cNvSpPr>
                <a:spLocks noChangeArrowheads="1"/>
              </p:cNvSpPr>
              <p:nvPr/>
            </p:nvSpPr>
            <p:spPr bwMode="auto">
              <a:xfrm>
                <a:off x="763" y="1990"/>
                <a:ext cx="1142" cy="27"/>
              </a:xfrm>
              <a:prstGeom prst="rect">
                <a:avLst/>
              </a:prstGeom>
              <a:solidFill>
                <a:srgbClr val="EEFFFF"/>
              </a:solidFill>
              <a:ln w="9525">
                <a:noFill/>
                <a:miter lim="800000"/>
                <a:headEnd/>
                <a:tailEnd/>
              </a:ln>
            </p:spPr>
            <p:txBody>
              <a:bodyPr/>
              <a:lstStyle/>
              <a:p>
                <a:endParaRPr lang="en-US"/>
              </a:p>
            </p:txBody>
          </p:sp>
          <p:sp>
            <p:nvSpPr>
              <p:cNvPr id="91544" name="Rectangle 149"/>
              <p:cNvSpPr>
                <a:spLocks noChangeArrowheads="1"/>
              </p:cNvSpPr>
              <p:nvPr/>
            </p:nvSpPr>
            <p:spPr bwMode="auto">
              <a:xfrm>
                <a:off x="1861" y="1357"/>
                <a:ext cx="44" cy="633"/>
              </a:xfrm>
              <a:prstGeom prst="rect">
                <a:avLst/>
              </a:prstGeom>
              <a:solidFill>
                <a:srgbClr val="EEFFFF"/>
              </a:solidFill>
              <a:ln w="9525">
                <a:noFill/>
                <a:miter lim="800000"/>
                <a:headEnd/>
                <a:tailEnd/>
              </a:ln>
            </p:spPr>
            <p:txBody>
              <a:bodyPr/>
              <a:lstStyle/>
              <a:p>
                <a:endParaRPr lang="en-US"/>
              </a:p>
            </p:txBody>
          </p:sp>
          <p:sp>
            <p:nvSpPr>
              <p:cNvPr id="91545" name="Rectangle 150"/>
              <p:cNvSpPr>
                <a:spLocks noChangeArrowheads="1"/>
              </p:cNvSpPr>
              <p:nvPr/>
            </p:nvSpPr>
            <p:spPr bwMode="auto">
              <a:xfrm>
                <a:off x="763" y="1973"/>
                <a:ext cx="1098" cy="17"/>
              </a:xfrm>
              <a:prstGeom prst="rect">
                <a:avLst/>
              </a:prstGeom>
              <a:solidFill>
                <a:srgbClr val="EFFFFF"/>
              </a:solidFill>
              <a:ln w="9525">
                <a:noFill/>
                <a:miter lim="800000"/>
                <a:headEnd/>
                <a:tailEnd/>
              </a:ln>
            </p:spPr>
            <p:txBody>
              <a:bodyPr/>
              <a:lstStyle/>
              <a:p>
                <a:endParaRPr lang="en-US"/>
              </a:p>
            </p:txBody>
          </p:sp>
          <p:sp>
            <p:nvSpPr>
              <p:cNvPr id="91546" name="Rectangle 151"/>
              <p:cNvSpPr>
                <a:spLocks noChangeArrowheads="1"/>
              </p:cNvSpPr>
              <p:nvPr/>
            </p:nvSpPr>
            <p:spPr bwMode="auto">
              <a:xfrm>
                <a:off x="1817" y="1357"/>
                <a:ext cx="44" cy="616"/>
              </a:xfrm>
              <a:prstGeom prst="rect">
                <a:avLst/>
              </a:prstGeom>
              <a:solidFill>
                <a:srgbClr val="EFFFFF"/>
              </a:solidFill>
              <a:ln w="9525">
                <a:noFill/>
                <a:miter lim="800000"/>
                <a:headEnd/>
                <a:tailEnd/>
              </a:ln>
            </p:spPr>
            <p:txBody>
              <a:bodyPr/>
              <a:lstStyle/>
              <a:p>
                <a:endParaRPr lang="en-US"/>
              </a:p>
            </p:txBody>
          </p:sp>
          <p:sp>
            <p:nvSpPr>
              <p:cNvPr id="91547" name="Rectangle 152"/>
              <p:cNvSpPr>
                <a:spLocks noChangeArrowheads="1"/>
              </p:cNvSpPr>
              <p:nvPr/>
            </p:nvSpPr>
            <p:spPr bwMode="auto">
              <a:xfrm>
                <a:off x="763" y="1946"/>
                <a:ext cx="1054" cy="27"/>
              </a:xfrm>
              <a:prstGeom prst="rect">
                <a:avLst/>
              </a:prstGeom>
              <a:solidFill>
                <a:srgbClr val="F0FFFF"/>
              </a:solidFill>
              <a:ln w="9525">
                <a:noFill/>
                <a:miter lim="800000"/>
                <a:headEnd/>
                <a:tailEnd/>
              </a:ln>
            </p:spPr>
            <p:txBody>
              <a:bodyPr/>
              <a:lstStyle/>
              <a:p>
                <a:endParaRPr lang="en-US"/>
              </a:p>
            </p:txBody>
          </p:sp>
          <p:sp>
            <p:nvSpPr>
              <p:cNvPr id="91548" name="Rectangle 153"/>
              <p:cNvSpPr>
                <a:spLocks noChangeArrowheads="1"/>
              </p:cNvSpPr>
              <p:nvPr/>
            </p:nvSpPr>
            <p:spPr bwMode="auto">
              <a:xfrm>
                <a:off x="1773" y="1357"/>
                <a:ext cx="44" cy="589"/>
              </a:xfrm>
              <a:prstGeom prst="rect">
                <a:avLst/>
              </a:prstGeom>
              <a:solidFill>
                <a:srgbClr val="F0FFFF"/>
              </a:solidFill>
              <a:ln w="9525">
                <a:noFill/>
                <a:miter lim="800000"/>
                <a:headEnd/>
                <a:tailEnd/>
              </a:ln>
            </p:spPr>
            <p:txBody>
              <a:bodyPr/>
              <a:lstStyle/>
              <a:p>
                <a:endParaRPr lang="en-US"/>
              </a:p>
            </p:txBody>
          </p:sp>
          <p:sp>
            <p:nvSpPr>
              <p:cNvPr id="91549" name="Rectangle 154"/>
              <p:cNvSpPr>
                <a:spLocks noChangeArrowheads="1"/>
              </p:cNvSpPr>
              <p:nvPr/>
            </p:nvSpPr>
            <p:spPr bwMode="auto">
              <a:xfrm>
                <a:off x="763" y="1920"/>
                <a:ext cx="1010" cy="26"/>
              </a:xfrm>
              <a:prstGeom prst="rect">
                <a:avLst/>
              </a:prstGeom>
              <a:solidFill>
                <a:srgbClr val="F1FFFF"/>
              </a:solidFill>
              <a:ln w="9525">
                <a:noFill/>
                <a:miter lim="800000"/>
                <a:headEnd/>
                <a:tailEnd/>
              </a:ln>
            </p:spPr>
            <p:txBody>
              <a:bodyPr/>
              <a:lstStyle/>
              <a:p>
                <a:endParaRPr lang="en-US"/>
              </a:p>
            </p:txBody>
          </p:sp>
          <p:sp>
            <p:nvSpPr>
              <p:cNvPr id="91550" name="Rectangle 155"/>
              <p:cNvSpPr>
                <a:spLocks noChangeArrowheads="1"/>
              </p:cNvSpPr>
              <p:nvPr/>
            </p:nvSpPr>
            <p:spPr bwMode="auto">
              <a:xfrm>
                <a:off x="1730" y="1357"/>
                <a:ext cx="43" cy="563"/>
              </a:xfrm>
              <a:prstGeom prst="rect">
                <a:avLst/>
              </a:prstGeom>
              <a:solidFill>
                <a:srgbClr val="F1FFFF"/>
              </a:solidFill>
              <a:ln w="9525">
                <a:noFill/>
                <a:miter lim="800000"/>
                <a:headEnd/>
                <a:tailEnd/>
              </a:ln>
            </p:spPr>
            <p:txBody>
              <a:bodyPr/>
              <a:lstStyle/>
              <a:p>
                <a:endParaRPr lang="en-US"/>
              </a:p>
            </p:txBody>
          </p:sp>
          <p:sp>
            <p:nvSpPr>
              <p:cNvPr id="91551" name="Rectangle 156"/>
              <p:cNvSpPr>
                <a:spLocks noChangeArrowheads="1"/>
              </p:cNvSpPr>
              <p:nvPr/>
            </p:nvSpPr>
            <p:spPr bwMode="auto">
              <a:xfrm>
                <a:off x="763" y="1893"/>
                <a:ext cx="967" cy="27"/>
              </a:xfrm>
              <a:prstGeom prst="rect">
                <a:avLst/>
              </a:prstGeom>
              <a:solidFill>
                <a:srgbClr val="F2FFFF"/>
              </a:solidFill>
              <a:ln w="9525">
                <a:noFill/>
                <a:miter lim="800000"/>
                <a:headEnd/>
                <a:tailEnd/>
              </a:ln>
            </p:spPr>
            <p:txBody>
              <a:bodyPr/>
              <a:lstStyle/>
              <a:p>
                <a:endParaRPr lang="en-US"/>
              </a:p>
            </p:txBody>
          </p:sp>
          <p:sp>
            <p:nvSpPr>
              <p:cNvPr id="91552" name="Rectangle 157"/>
              <p:cNvSpPr>
                <a:spLocks noChangeArrowheads="1"/>
              </p:cNvSpPr>
              <p:nvPr/>
            </p:nvSpPr>
            <p:spPr bwMode="auto">
              <a:xfrm>
                <a:off x="1686" y="1357"/>
                <a:ext cx="44" cy="536"/>
              </a:xfrm>
              <a:prstGeom prst="rect">
                <a:avLst/>
              </a:prstGeom>
              <a:solidFill>
                <a:srgbClr val="F2FFFF"/>
              </a:solidFill>
              <a:ln w="9525">
                <a:noFill/>
                <a:miter lim="800000"/>
                <a:headEnd/>
                <a:tailEnd/>
              </a:ln>
            </p:spPr>
            <p:txBody>
              <a:bodyPr/>
              <a:lstStyle/>
              <a:p>
                <a:endParaRPr lang="en-US"/>
              </a:p>
            </p:txBody>
          </p:sp>
          <p:sp>
            <p:nvSpPr>
              <p:cNvPr id="91553" name="Rectangle 158"/>
              <p:cNvSpPr>
                <a:spLocks noChangeArrowheads="1"/>
              </p:cNvSpPr>
              <p:nvPr/>
            </p:nvSpPr>
            <p:spPr bwMode="auto">
              <a:xfrm>
                <a:off x="763" y="1867"/>
                <a:ext cx="923" cy="26"/>
              </a:xfrm>
              <a:prstGeom prst="rect">
                <a:avLst/>
              </a:prstGeom>
              <a:solidFill>
                <a:srgbClr val="F3FFFF"/>
              </a:solidFill>
              <a:ln w="9525">
                <a:noFill/>
                <a:miter lim="800000"/>
                <a:headEnd/>
                <a:tailEnd/>
              </a:ln>
            </p:spPr>
            <p:txBody>
              <a:bodyPr/>
              <a:lstStyle/>
              <a:p>
                <a:endParaRPr lang="en-US"/>
              </a:p>
            </p:txBody>
          </p:sp>
          <p:sp>
            <p:nvSpPr>
              <p:cNvPr id="91554" name="Rectangle 159"/>
              <p:cNvSpPr>
                <a:spLocks noChangeArrowheads="1"/>
              </p:cNvSpPr>
              <p:nvPr/>
            </p:nvSpPr>
            <p:spPr bwMode="auto">
              <a:xfrm>
                <a:off x="1642" y="1357"/>
                <a:ext cx="44" cy="510"/>
              </a:xfrm>
              <a:prstGeom prst="rect">
                <a:avLst/>
              </a:prstGeom>
              <a:solidFill>
                <a:srgbClr val="F3FFFF"/>
              </a:solidFill>
              <a:ln w="9525">
                <a:noFill/>
                <a:miter lim="800000"/>
                <a:headEnd/>
                <a:tailEnd/>
              </a:ln>
            </p:spPr>
            <p:txBody>
              <a:bodyPr/>
              <a:lstStyle/>
              <a:p>
                <a:endParaRPr lang="en-US"/>
              </a:p>
            </p:txBody>
          </p:sp>
          <p:sp>
            <p:nvSpPr>
              <p:cNvPr id="91555" name="Rectangle 160"/>
              <p:cNvSpPr>
                <a:spLocks noChangeArrowheads="1"/>
              </p:cNvSpPr>
              <p:nvPr/>
            </p:nvSpPr>
            <p:spPr bwMode="auto">
              <a:xfrm>
                <a:off x="763" y="1841"/>
                <a:ext cx="879" cy="26"/>
              </a:xfrm>
              <a:prstGeom prst="rect">
                <a:avLst/>
              </a:prstGeom>
              <a:solidFill>
                <a:srgbClr val="F4FFFF"/>
              </a:solidFill>
              <a:ln w="9525">
                <a:noFill/>
                <a:miter lim="800000"/>
                <a:headEnd/>
                <a:tailEnd/>
              </a:ln>
            </p:spPr>
            <p:txBody>
              <a:bodyPr/>
              <a:lstStyle/>
              <a:p>
                <a:endParaRPr lang="en-US"/>
              </a:p>
            </p:txBody>
          </p:sp>
          <p:sp>
            <p:nvSpPr>
              <p:cNvPr id="91556" name="Rectangle 161"/>
              <p:cNvSpPr>
                <a:spLocks noChangeArrowheads="1"/>
              </p:cNvSpPr>
              <p:nvPr/>
            </p:nvSpPr>
            <p:spPr bwMode="auto">
              <a:xfrm>
                <a:off x="1598" y="1357"/>
                <a:ext cx="44" cy="484"/>
              </a:xfrm>
              <a:prstGeom prst="rect">
                <a:avLst/>
              </a:prstGeom>
              <a:solidFill>
                <a:srgbClr val="F4FFFF"/>
              </a:solidFill>
              <a:ln w="9525">
                <a:noFill/>
                <a:miter lim="800000"/>
                <a:headEnd/>
                <a:tailEnd/>
              </a:ln>
            </p:spPr>
            <p:txBody>
              <a:bodyPr/>
              <a:lstStyle/>
              <a:p>
                <a:endParaRPr lang="en-US"/>
              </a:p>
            </p:txBody>
          </p:sp>
          <p:sp>
            <p:nvSpPr>
              <p:cNvPr id="91557" name="Rectangle 162"/>
              <p:cNvSpPr>
                <a:spLocks noChangeArrowheads="1"/>
              </p:cNvSpPr>
              <p:nvPr/>
            </p:nvSpPr>
            <p:spPr bwMode="auto">
              <a:xfrm>
                <a:off x="763" y="1814"/>
                <a:ext cx="835" cy="27"/>
              </a:xfrm>
              <a:prstGeom prst="rect">
                <a:avLst/>
              </a:prstGeom>
              <a:solidFill>
                <a:srgbClr val="F5FFFF"/>
              </a:solidFill>
              <a:ln w="9525">
                <a:noFill/>
                <a:miter lim="800000"/>
                <a:headEnd/>
                <a:tailEnd/>
              </a:ln>
            </p:spPr>
            <p:txBody>
              <a:bodyPr/>
              <a:lstStyle/>
              <a:p>
                <a:endParaRPr lang="en-US"/>
              </a:p>
            </p:txBody>
          </p:sp>
          <p:sp>
            <p:nvSpPr>
              <p:cNvPr id="91558" name="Rectangle 163"/>
              <p:cNvSpPr>
                <a:spLocks noChangeArrowheads="1"/>
              </p:cNvSpPr>
              <p:nvPr/>
            </p:nvSpPr>
            <p:spPr bwMode="auto">
              <a:xfrm>
                <a:off x="1554" y="1357"/>
                <a:ext cx="44" cy="457"/>
              </a:xfrm>
              <a:prstGeom prst="rect">
                <a:avLst/>
              </a:prstGeom>
              <a:solidFill>
                <a:srgbClr val="F5FFFF"/>
              </a:solidFill>
              <a:ln w="9525">
                <a:noFill/>
                <a:miter lim="800000"/>
                <a:headEnd/>
                <a:tailEnd/>
              </a:ln>
            </p:spPr>
            <p:txBody>
              <a:bodyPr/>
              <a:lstStyle/>
              <a:p>
                <a:endParaRPr lang="en-US"/>
              </a:p>
            </p:txBody>
          </p:sp>
          <p:sp>
            <p:nvSpPr>
              <p:cNvPr id="91559" name="Rectangle 164"/>
              <p:cNvSpPr>
                <a:spLocks noChangeArrowheads="1"/>
              </p:cNvSpPr>
              <p:nvPr/>
            </p:nvSpPr>
            <p:spPr bwMode="auto">
              <a:xfrm>
                <a:off x="763" y="1788"/>
                <a:ext cx="791" cy="26"/>
              </a:xfrm>
              <a:prstGeom prst="rect">
                <a:avLst/>
              </a:prstGeom>
              <a:solidFill>
                <a:srgbClr val="F6FFFF"/>
              </a:solidFill>
              <a:ln w="9525">
                <a:noFill/>
                <a:miter lim="800000"/>
                <a:headEnd/>
                <a:tailEnd/>
              </a:ln>
            </p:spPr>
            <p:txBody>
              <a:bodyPr/>
              <a:lstStyle/>
              <a:p>
                <a:endParaRPr lang="en-US"/>
              </a:p>
            </p:txBody>
          </p:sp>
          <p:sp>
            <p:nvSpPr>
              <p:cNvPr id="91560" name="Rectangle 165"/>
              <p:cNvSpPr>
                <a:spLocks noChangeArrowheads="1"/>
              </p:cNvSpPr>
              <p:nvPr/>
            </p:nvSpPr>
            <p:spPr bwMode="auto">
              <a:xfrm>
                <a:off x="1510" y="1357"/>
                <a:ext cx="44" cy="431"/>
              </a:xfrm>
              <a:prstGeom prst="rect">
                <a:avLst/>
              </a:prstGeom>
              <a:solidFill>
                <a:srgbClr val="F6FFFF"/>
              </a:solidFill>
              <a:ln w="9525">
                <a:noFill/>
                <a:miter lim="800000"/>
                <a:headEnd/>
                <a:tailEnd/>
              </a:ln>
            </p:spPr>
            <p:txBody>
              <a:bodyPr/>
              <a:lstStyle/>
              <a:p>
                <a:endParaRPr lang="en-US"/>
              </a:p>
            </p:txBody>
          </p:sp>
          <p:sp>
            <p:nvSpPr>
              <p:cNvPr id="91561" name="Rectangle 166"/>
              <p:cNvSpPr>
                <a:spLocks noChangeArrowheads="1"/>
              </p:cNvSpPr>
              <p:nvPr/>
            </p:nvSpPr>
            <p:spPr bwMode="auto">
              <a:xfrm>
                <a:off x="763" y="1762"/>
                <a:ext cx="747" cy="26"/>
              </a:xfrm>
              <a:prstGeom prst="rect">
                <a:avLst/>
              </a:prstGeom>
              <a:solidFill>
                <a:srgbClr val="F7FFFF"/>
              </a:solidFill>
              <a:ln w="9525">
                <a:noFill/>
                <a:miter lim="800000"/>
                <a:headEnd/>
                <a:tailEnd/>
              </a:ln>
            </p:spPr>
            <p:txBody>
              <a:bodyPr/>
              <a:lstStyle/>
              <a:p>
                <a:endParaRPr lang="en-US"/>
              </a:p>
            </p:txBody>
          </p:sp>
          <p:sp>
            <p:nvSpPr>
              <p:cNvPr id="91562" name="Rectangle 167"/>
              <p:cNvSpPr>
                <a:spLocks noChangeArrowheads="1"/>
              </p:cNvSpPr>
              <p:nvPr/>
            </p:nvSpPr>
            <p:spPr bwMode="auto">
              <a:xfrm>
                <a:off x="1466" y="1357"/>
                <a:ext cx="44" cy="405"/>
              </a:xfrm>
              <a:prstGeom prst="rect">
                <a:avLst/>
              </a:prstGeom>
              <a:solidFill>
                <a:srgbClr val="F7FFFF"/>
              </a:solidFill>
              <a:ln w="9525">
                <a:noFill/>
                <a:miter lim="800000"/>
                <a:headEnd/>
                <a:tailEnd/>
              </a:ln>
            </p:spPr>
            <p:txBody>
              <a:bodyPr/>
              <a:lstStyle/>
              <a:p>
                <a:endParaRPr lang="en-US"/>
              </a:p>
            </p:txBody>
          </p:sp>
          <p:sp>
            <p:nvSpPr>
              <p:cNvPr id="91563" name="Rectangle 168"/>
              <p:cNvSpPr>
                <a:spLocks noChangeArrowheads="1"/>
              </p:cNvSpPr>
              <p:nvPr/>
            </p:nvSpPr>
            <p:spPr bwMode="auto">
              <a:xfrm>
                <a:off x="763" y="1735"/>
                <a:ext cx="703" cy="27"/>
              </a:xfrm>
              <a:prstGeom prst="rect">
                <a:avLst/>
              </a:prstGeom>
              <a:solidFill>
                <a:srgbClr val="F8FFFF"/>
              </a:solidFill>
              <a:ln w="9525">
                <a:noFill/>
                <a:miter lim="800000"/>
                <a:headEnd/>
                <a:tailEnd/>
              </a:ln>
            </p:spPr>
            <p:txBody>
              <a:bodyPr/>
              <a:lstStyle/>
              <a:p>
                <a:endParaRPr lang="en-US"/>
              </a:p>
            </p:txBody>
          </p:sp>
          <p:sp>
            <p:nvSpPr>
              <p:cNvPr id="91564" name="Rectangle 169"/>
              <p:cNvSpPr>
                <a:spLocks noChangeArrowheads="1"/>
              </p:cNvSpPr>
              <p:nvPr/>
            </p:nvSpPr>
            <p:spPr bwMode="auto">
              <a:xfrm>
                <a:off x="1422" y="1357"/>
                <a:ext cx="44" cy="378"/>
              </a:xfrm>
              <a:prstGeom prst="rect">
                <a:avLst/>
              </a:prstGeom>
              <a:solidFill>
                <a:srgbClr val="F8FFFF"/>
              </a:solidFill>
              <a:ln w="9525">
                <a:noFill/>
                <a:miter lim="800000"/>
                <a:headEnd/>
                <a:tailEnd/>
              </a:ln>
            </p:spPr>
            <p:txBody>
              <a:bodyPr/>
              <a:lstStyle/>
              <a:p>
                <a:endParaRPr lang="en-US"/>
              </a:p>
            </p:txBody>
          </p:sp>
          <p:sp>
            <p:nvSpPr>
              <p:cNvPr id="91565" name="Rectangle 170"/>
              <p:cNvSpPr>
                <a:spLocks noChangeArrowheads="1"/>
              </p:cNvSpPr>
              <p:nvPr/>
            </p:nvSpPr>
            <p:spPr bwMode="auto">
              <a:xfrm>
                <a:off x="763" y="1709"/>
                <a:ext cx="659" cy="26"/>
              </a:xfrm>
              <a:prstGeom prst="rect">
                <a:avLst/>
              </a:prstGeom>
              <a:solidFill>
                <a:srgbClr val="F8FFFF"/>
              </a:solidFill>
              <a:ln w="9525">
                <a:noFill/>
                <a:miter lim="800000"/>
                <a:headEnd/>
                <a:tailEnd/>
              </a:ln>
            </p:spPr>
            <p:txBody>
              <a:bodyPr/>
              <a:lstStyle/>
              <a:p>
                <a:endParaRPr lang="en-US"/>
              </a:p>
            </p:txBody>
          </p:sp>
          <p:sp>
            <p:nvSpPr>
              <p:cNvPr id="91566" name="Rectangle 171"/>
              <p:cNvSpPr>
                <a:spLocks noChangeArrowheads="1"/>
              </p:cNvSpPr>
              <p:nvPr/>
            </p:nvSpPr>
            <p:spPr bwMode="auto">
              <a:xfrm>
                <a:off x="1378" y="1357"/>
                <a:ext cx="44" cy="352"/>
              </a:xfrm>
              <a:prstGeom prst="rect">
                <a:avLst/>
              </a:prstGeom>
              <a:solidFill>
                <a:srgbClr val="F8FFFF"/>
              </a:solidFill>
              <a:ln w="9525">
                <a:noFill/>
                <a:miter lim="800000"/>
                <a:headEnd/>
                <a:tailEnd/>
              </a:ln>
            </p:spPr>
            <p:txBody>
              <a:bodyPr/>
              <a:lstStyle/>
              <a:p>
                <a:endParaRPr lang="en-US"/>
              </a:p>
            </p:txBody>
          </p:sp>
          <p:sp>
            <p:nvSpPr>
              <p:cNvPr id="91567" name="Rectangle 172"/>
              <p:cNvSpPr>
                <a:spLocks noChangeArrowheads="1"/>
              </p:cNvSpPr>
              <p:nvPr/>
            </p:nvSpPr>
            <p:spPr bwMode="auto">
              <a:xfrm>
                <a:off x="763" y="1683"/>
                <a:ext cx="615" cy="26"/>
              </a:xfrm>
              <a:prstGeom prst="rect">
                <a:avLst/>
              </a:prstGeom>
              <a:solidFill>
                <a:srgbClr val="F9FFFF"/>
              </a:solidFill>
              <a:ln w="9525">
                <a:noFill/>
                <a:miter lim="800000"/>
                <a:headEnd/>
                <a:tailEnd/>
              </a:ln>
            </p:spPr>
            <p:txBody>
              <a:bodyPr/>
              <a:lstStyle/>
              <a:p>
                <a:endParaRPr lang="en-US"/>
              </a:p>
            </p:txBody>
          </p:sp>
          <p:sp>
            <p:nvSpPr>
              <p:cNvPr id="91568" name="Rectangle 173"/>
              <p:cNvSpPr>
                <a:spLocks noChangeArrowheads="1"/>
              </p:cNvSpPr>
              <p:nvPr/>
            </p:nvSpPr>
            <p:spPr bwMode="auto">
              <a:xfrm>
                <a:off x="1334" y="1357"/>
                <a:ext cx="44" cy="326"/>
              </a:xfrm>
              <a:prstGeom prst="rect">
                <a:avLst/>
              </a:prstGeom>
              <a:solidFill>
                <a:srgbClr val="F9FFFF"/>
              </a:solidFill>
              <a:ln w="9525">
                <a:noFill/>
                <a:miter lim="800000"/>
                <a:headEnd/>
                <a:tailEnd/>
              </a:ln>
            </p:spPr>
            <p:txBody>
              <a:bodyPr/>
              <a:lstStyle/>
              <a:p>
                <a:endParaRPr lang="en-US"/>
              </a:p>
            </p:txBody>
          </p:sp>
          <p:sp>
            <p:nvSpPr>
              <p:cNvPr id="91569" name="Rectangle 174"/>
              <p:cNvSpPr>
                <a:spLocks noChangeArrowheads="1"/>
              </p:cNvSpPr>
              <p:nvPr/>
            </p:nvSpPr>
            <p:spPr bwMode="auto">
              <a:xfrm>
                <a:off x="763" y="1665"/>
                <a:ext cx="571" cy="18"/>
              </a:xfrm>
              <a:prstGeom prst="rect">
                <a:avLst/>
              </a:prstGeom>
              <a:solidFill>
                <a:srgbClr val="FAFFFF"/>
              </a:solidFill>
              <a:ln w="9525">
                <a:noFill/>
                <a:miter lim="800000"/>
                <a:headEnd/>
                <a:tailEnd/>
              </a:ln>
            </p:spPr>
            <p:txBody>
              <a:bodyPr/>
              <a:lstStyle/>
              <a:p>
                <a:endParaRPr lang="en-US"/>
              </a:p>
            </p:txBody>
          </p:sp>
          <p:sp>
            <p:nvSpPr>
              <p:cNvPr id="91570" name="Rectangle 175"/>
              <p:cNvSpPr>
                <a:spLocks noChangeArrowheads="1"/>
              </p:cNvSpPr>
              <p:nvPr/>
            </p:nvSpPr>
            <p:spPr bwMode="auto">
              <a:xfrm>
                <a:off x="1290" y="1357"/>
                <a:ext cx="44" cy="308"/>
              </a:xfrm>
              <a:prstGeom prst="rect">
                <a:avLst/>
              </a:prstGeom>
              <a:solidFill>
                <a:srgbClr val="FAFFFF"/>
              </a:solidFill>
              <a:ln w="9525">
                <a:noFill/>
                <a:miter lim="800000"/>
                <a:headEnd/>
                <a:tailEnd/>
              </a:ln>
            </p:spPr>
            <p:txBody>
              <a:bodyPr/>
              <a:lstStyle/>
              <a:p>
                <a:endParaRPr lang="en-US"/>
              </a:p>
            </p:txBody>
          </p:sp>
          <p:sp>
            <p:nvSpPr>
              <p:cNvPr id="91571" name="Rectangle 176"/>
              <p:cNvSpPr>
                <a:spLocks noChangeArrowheads="1"/>
              </p:cNvSpPr>
              <p:nvPr/>
            </p:nvSpPr>
            <p:spPr bwMode="auto">
              <a:xfrm>
                <a:off x="763" y="1639"/>
                <a:ext cx="527" cy="26"/>
              </a:xfrm>
              <a:prstGeom prst="rect">
                <a:avLst/>
              </a:prstGeom>
              <a:solidFill>
                <a:srgbClr val="FAFFFF"/>
              </a:solidFill>
              <a:ln w="9525">
                <a:noFill/>
                <a:miter lim="800000"/>
                <a:headEnd/>
                <a:tailEnd/>
              </a:ln>
            </p:spPr>
            <p:txBody>
              <a:bodyPr/>
              <a:lstStyle/>
              <a:p>
                <a:endParaRPr lang="en-US"/>
              </a:p>
            </p:txBody>
          </p:sp>
          <p:sp>
            <p:nvSpPr>
              <p:cNvPr id="91572" name="Rectangle 177"/>
              <p:cNvSpPr>
                <a:spLocks noChangeArrowheads="1"/>
              </p:cNvSpPr>
              <p:nvPr/>
            </p:nvSpPr>
            <p:spPr bwMode="auto">
              <a:xfrm>
                <a:off x="1246" y="1357"/>
                <a:ext cx="44" cy="282"/>
              </a:xfrm>
              <a:prstGeom prst="rect">
                <a:avLst/>
              </a:prstGeom>
              <a:solidFill>
                <a:srgbClr val="FAFFFF"/>
              </a:solidFill>
              <a:ln w="9525">
                <a:noFill/>
                <a:miter lim="800000"/>
                <a:headEnd/>
                <a:tailEnd/>
              </a:ln>
            </p:spPr>
            <p:txBody>
              <a:bodyPr/>
              <a:lstStyle/>
              <a:p>
                <a:endParaRPr lang="en-US"/>
              </a:p>
            </p:txBody>
          </p:sp>
          <p:sp>
            <p:nvSpPr>
              <p:cNvPr id="91573" name="Rectangle 178"/>
              <p:cNvSpPr>
                <a:spLocks noChangeArrowheads="1"/>
              </p:cNvSpPr>
              <p:nvPr/>
            </p:nvSpPr>
            <p:spPr bwMode="auto">
              <a:xfrm>
                <a:off x="763" y="1612"/>
                <a:ext cx="483" cy="27"/>
              </a:xfrm>
              <a:prstGeom prst="rect">
                <a:avLst/>
              </a:prstGeom>
              <a:solidFill>
                <a:srgbClr val="FBFFFF"/>
              </a:solidFill>
              <a:ln w="9525">
                <a:noFill/>
                <a:miter lim="800000"/>
                <a:headEnd/>
                <a:tailEnd/>
              </a:ln>
            </p:spPr>
            <p:txBody>
              <a:bodyPr/>
              <a:lstStyle/>
              <a:p>
                <a:endParaRPr lang="en-US"/>
              </a:p>
            </p:txBody>
          </p:sp>
          <p:sp>
            <p:nvSpPr>
              <p:cNvPr id="91574" name="Rectangle 179"/>
              <p:cNvSpPr>
                <a:spLocks noChangeArrowheads="1"/>
              </p:cNvSpPr>
              <p:nvPr/>
            </p:nvSpPr>
            <p:spPr bwMode="auto">
              <a:xfrm>
                <a:off x="1203" y="1357"/>
                <a:ext cx="43" cy="255"/>
              </a:xfrm>
              <a:prstGeom prst="rect">
                <a:avLst/>
              </a:prstGeom>
              <a:solidFill>
                <a:srgbClr val="FBFFFF"/>
              </a:solidFill>
              <a:ln w="9525">
                <a:noFill/>
                <a:miter lim="800000"/>
                <a:headEnd/>
                <a:tailEnd/>
              </a:ln>
            </p:spPr>
            <p:txBody>
              <a:bodyPr/>
              <a:lstStyle/>
              <a:p>
                <a:endParaRPr lang="en-US"/>
              </a:p>
            </p:txBody>
          </p:sp>
          <p:sp>
            <p:nvSpPr>
              <p:cNvPr id="91575" name="Rectangle 180"/>
              <p:cNvSpPr>
                <a:spLocks noChangeArrowheads="1"/>
              </p:cNvSpPr>
              <p:nvPr/>
            </p:nvSpPr>
            <p:spPr bwMode="auto">
              <a:xfrm>
                <a:off x="763" y="1586"/>
                <a:ext cx="440" cy="26"/>
              </a:xfrm>
              <a:prstGeom prst="rect">
                <a:avLst/>
              </a:prstGeom>
              <a:solidFill>
                <a:srgbClr val="FBFFFF"/>
              </a:solidFill>
              <a:ln w="9525">
                <a:noFill/>
                <a:miter lim="800000"/>
                <a:headEnd/>
                <a:tailEnd/>
              </a:ln>
            </p:spPr>
            <p:txBody>
              <a:bodyPr/>
              <a:lstStyle/>
              <a:p>
                <a:endParaRPr lang="en-US"/>
              </a:p>
            </p:txBody>
          </p:sp>
          <p:sp>
            <p:nvSpPr>
              <p:cNvPr id="91576" name="Rectangle 181"/>
              <p:cNvSpPr>
                <a:spLocks noChangeArrowheads="1"/>
              </p:cNvSpPr>
              <p:nvPr/>
            </p:nvSpPr>
            <p:spPr bwMode="auto">
              <a:xfrm>
                <a:off x="1159" y="1357"/>
                <a:ext cx="44" cy="229"/>
              </a:xfrm>
              <a:prstGeom prst="rect">
                <a:avLst/>
              </a:prstGeom>
              <a:solidFill>
                <a:srgbClr val="FBFFFF"/>
              </a:solidFill>
              <a:ln w="9525">
                <a:noFill/>
                <a:miter lim="800000"/>
                <a:headEnd/>
                <a:tailEnd/>
              </a:ln>
            </p:spPr>
            <p:txBody>
              <a:bodyPr/>
              <a:lstStyle/>
              <a:p>
                <a:endParaRPr lang="en-US"/>
              </a:p>
            </p:txBody>
          </p:sp>
          <p:sp>
            <p:nvSpPr>
              <p:cNvPr id="91577" name="Rectangle 182"/>
              <p:cNvSpPr>
                <a:spLocks noChangeArrowheads="1"/>
              </p:cNvSpPr>
              <p:nvPr/>
            </p:nvSpPr>
            <p:spPr bwMode="auto">
              <a:xfrm>
                <a:off x="763" y="1560"/>
                <a:ext cx="396" cy="26"/>
              </a:xfrm>
              <a:prstGeom prst="rect">
                <a:avLst/>
              </a:prstGeom>
              <a:solidFill>
                <a:srgbClr val="FCFFFF"/>
              </a:solidFill>
              <a:ln w="9525">
                <a:noFill/>
                <a:miter lim="800000"/>
                <a:headEnd/>
                <a:tailEnd/>
              </a:ln>
            </p:spPr>
            <p:txBody>
              <a:bodyPr/>
              <a:lstStyle/>
              <a:p>
                <a:endParaRPr lang="en-US"/>
              </a:p>
            </p:txBody>
          </p:sp>
          <p:sp>
            <p:nvSpPr>
              <p:cNvPr id="91578" name="Rectangle 183"/>
              <p:cNvSpPr>
                <a:spLocks noChangeArrowheads="1"/>
              </p:cNvSpPr>
              <p:nvPr/>
            </p:nvSpPr>
            <p:spPr bwMode="auto">
              <a:xfrm>
                <a:off x="1115" y="1357"/>
                <a:ext cx="44" cy="203"/>
              </a:xfrm>
              <a:prstGeom prst="rect">
                <a:avLst/>
              </a:prstGeom>
              <a:solidFill>
                <a:srgbClr val="FCFFFF"/>
              </a:solidFill>
              <a:ln w="9525">
                <a:noFill/>
                <a:miter lim="800000"/>
                <a:headEnd/>
                <a:tailEnd/>
              </a:ln>
            </p:spPr>
            <p:txBody>
              <a:bodyPr/>
              <a:lstStyle/>
              <a:p>
                <a:endParaRPr lang="en-US"/>
              </a:p>
            </p:txBody>
          </p:sp>
          <p:sp>
            <p:nvSpPr>
              <p:cNvPr id="91579" name="Rectangle 184"/>
              <p:cNvSpPr>
                <a:spLocks noChangeArrowheads="1"/>
              </p:cNvSpPr>
              <p:nvPr/>
            </p:nvSpPr>
            <p:spPr bwMode="auto">
              <a:xfrm>
                <a:off x="763" y="1533"/>
                <a:ext cx="352" cy="27"/>
              </a:xfrm>
              <a:prstGeom prst="rect">
                <a:avLst/>
              </a:prstGeom>
              <a:solidFill>
                <a:srgbClr val="FCFFFF"/>
              </a:solidFill>
              <a:ln w="9525">
                <a:noFill/>
                <a:miter lim="800000"/>
                <a:headEnd/>
                <a:tailEnd/>
              </a:ln>
            </p:spPr>
            <p:txBody>
              <a:bodyPr/>
              <a:lstStyle/>
              <a:p>
                <a:endParaRPr lang="en-US"/>
              </a:p>
            </p:txBody>
          </p:sp>
          <p:sp>
            <p:nvSpPr>
              <p:cNvPr id="91580" name="Rectangle 185"/>
              <p:cNvSpPr>
                <a:spLocks noChangeArrowheads="1"/>
              </p:cNvSpPr>
              <p:nvPr/>
            </p:nvSpPr>
            <p:spPr bwMode="auto">
              <a:xfrm>
                <a:off x="1071" y="1357"/>
                <a:ext cx="44" cy="176"/>
              </a:xfrm>
              <a:prstGeom prst="rect">
                <a:avLst/>
              </a:prstGeom>
              <a:solidFill>
                <a:srgbClr val="FCFFFF"/>
              </a:solidFill>
              <a:ln w="9525">
                <a:noFill/>
                <a:miter lim="800000"/>
                <a:headEnd/>
                <a:tailEnd/>
              </a:ln>
            </p:spPr>
            <p:txBody>
              <a:bodyPr/>
              <a:lstStyle/>
              <a:p>
                <a:endParaRPr lang="en-US"/>
              </a:p>
            </p:txBody>
          </p:sp>
          <p:sp>
            <p:nvSpPr>
              <p:cNvPr id="91581" name="Rectangle 186"/>
              <p:cNvSpPr>
                <a:spLocks noChangeArrowheads="1"/>
              </p:cNvSpPr>
              <p:nvPr/>
            </p:nvSpPr>
            <p:spPr bwMode="auto">
              <a:xfrm>
                <a:off x="763" y="1507"/>
                <a:ext cx="308" cy="26"/>
              </a:xfrm>
              <a:prstGeom prst="rect">
                <a:avLst/>
              </a:prstGeom>
              <a:solidFill>
                <a:srgbClr val="FDFFFF"/>
              </a:solidFill>
              <a:ln w="9525">
                <a:noFill/>
                <a:miter lim="800000"/>
                <a:headEnd/>
                <a:tailEnd/>
              </a:ln>
            </p:spPr>
            <p:txBody>
              <a:bodyPr/>
              <a:lstStyle/>
              <a:p>
                <a:endParaRPr lang="en-US"/>
              </a:p>
            </p:txBody>
          </p:sp>
          <p:sp>
            <p:nvSpPr>
              <p:cNvPr id="91582" name="Rectangle 187"/>
              <p:cNvSpPr>
                <a:spLocks noChangeArrowheads="1"/>
              </p:cNvSpPr>
              <p:nvPr/>
            </p:nvSpPr>
            <p:spPr bwMode="auto">
              <a:xfrm>
                <a:off x="1027" y="1357"/>
                <a:ext cx="44" cy="150"/>
              </a:xfrm>
              <a:prstGeom prst="rect">
                <a:avLst/>
              </a:prstGeom>
              <a:solidFill>
                <a:srgbClr val="FDFFFF"/>
              </a:solidFill>
              <a:ln w="9525">
                <a:noFill/>
                <a:miter lim="800000"/>
                <a:headEnd/>
                <a:tailEnd/>
              </a:ln>
            </p:spPr>
            <p:txBody>
              <a:bodyPr/>
              <a:lstStyle/>
              <a:p>
                <a:endParaRPr lang="en-US"/>
              </a:p>
            </p:txBody>
          </p:sp>
          <p:sp>
            <p:nvSpPr>
              <p:cNvPr id="91583" name="Rectangle 188"/>
              <p:cNvSpPr>
                <a:spLocks noChangeArrowheads="1"/>
              </p:cNvSpPr>
              <p:nvPr/>
            </p:nvSpPr>
            <p:spPr bwMode="auto">
              <a:xfrm>
                <a:off x="763" y="1481"/>
                <a:ext cx="264" cy="26"/>
              </a:xfrm>
              <a:prstGeom prst="rect">
                <a:avLst/>
              </a:prstGeom>
              <a:solidFill>
                <a:srgbClr val="FDFFFF"/>
              </a:solidFill>
              <a:ln w="9525">
                <a:noFill/>
                <a:miter lim="800000"/>
                <a:headEnd/>
                <a:tailEnd/>
              </a:ln>
            </p:spPr>
            <p:txBody>
              <a:bodyPr/>
              <a:lstStyle/>
              <a:p>
                <a:endParaRPr lang="en-US"/>
              </a:p>
            </p:txBody>
          </p:sp>
          <p:sp>
            <p:nvSpPr>
              <p:cNvPr id="91584" name="Rectangle 189"/>
              <p:cNvSpPr>
                <a:spLocks noChangeArrowheads="1"/>
              </p:cNvSpPr>
              <p:nvPr/>
            </p:nvSpPr>
            <p:spPr bwMode="auto">
              <a:xfrm>
                <a:off x="983" y="1357"/>
                <a:ext cx="44" cy="124"/>
              </a:xfrm>
              <a:prstGeom prst="rect">
                <a:avLst/>
              </a:prstGeom>
              <a:solidFill>
                <a:srgbClr val="FDFFFF"/>
              </a:solidFill>
              <a:ln w="9525">
                <a:noFill/>
                <a:miter lim="800000"/>
                <a:headEnd/>
                <a:tailEnd/>
              </a:ln>
            </p:spPr>
            <p:txBody>
              <a:bodyPr/>
              <a:lstStyle/>
              <a:p>
                <a:endParaRPr lang="en-US"/>
              </a:p>
            </p:txBody>
          </p:sp>
          <p:sp>
            <p:nvSpPr>
              <p:cNvPr id="91585" name="Rectangle 190"/>
              <p:cNvSpPr>
                <a:spLocks noChangeArrowheads="1"/>
              </p:cNvSpPr>
              <p:nvPr/>
            </p:nvSpPr>
            <p:spPr bwMode="auto">
              <a:xfrm>
                <a:off x="763" y="1454"/>
                <a:ext cx="220" cy="27"/>
              </a:xfrm>
              <a:prstGeom prst="rect">
                <a:avLst/>
              </a:prstGeom>
              <a:solidFill>
                <a:srgbClr val="FDFFFF"/>
              </a:solidFill>
              <a:ln w="9525">
                <a:noFill/>
                <a:miter lim="800000"/>
                <a:headEnd/>
                <a:tailEnd/>
              </a:ln>
            </p:spPr>
            <p:txBody>
              <a:bodyPr/>
              <a:lstStyle/>
              <a:p>
                <a:endParaRPr lang="en-US"/>
              </a:p>
            </p:txBody>
          </p:sp>
          <p:sp>
            <p:nvSpPr>
              <p:cNvPr id="91586" name="Rectangle 191"/>
              <p:cNvSpPr>
                <a:spLocks noChangeArrowheads="1"/>
              </p:cNvSpPr>
              <p:nvPr/>
            </p:nvSpPr>
            <p:spPr bwMode="auto">
              <a:xfrm>
                <a:off x="939" y="1357"/>
                <a:ext cx="44" cy="97"/>
              </a:xfrm>
              <a:prstGeom prst="rect">
                <a:avLst/>
              </a:prstGeom>
              <a:solidFill>
                <a:srgbClr val="FDFFFF"/>
              </a:solidFill>
              <a:ln w="9525">
                <a:noFill/>
                <a:miter lim="800000"/>
                <a:headEnd/>
                <a:tailEnd/>
              </a:ln>
            </p:spPr>
            <p:txBody>
              <a:bodyPr/>
              <a:lstStyle/>
              <a:p>
                <a:endParaRPr lang="en-US"/>
              </a:p>
            </p:txBody>
          </p:sp>
          <p:sp>
            <p:nvSpPr>
              <p:cNvPr id="91587" name="Rectangle 192"/>
              <p:cNvSpPr>
                <a:spLocks noChangeArrowheads="1"/>
              </p:cNvSpPr>
              <p:nvPr/>
            </p:nvSpPr>
            <p:spPr bwMode="auto">
              <a:xfrm>
                <a:off x="763" y="1428"/>
                <a:ext cx="176" cy="26"/>
              </a:xfrm>
              <a:prstGeom prst="rect">
                <a:avLst/>
              </a:prstGeom>
              <a:solidFill>
                <a:srgbClr val="FEFFFF"/>
              </a:solidFill>
              <a:ln w="9525">
                <a:noFill/>
                <a:miter lim="800000"/>
                <a:headEnd/>
                <a:tailEnd/>
              </a:ln>
            </p:spPr>
            <p:txBody>
              <a:bodyPr/>
              <a:lstStyle/>
              <a:p>
                <a:endParaRPr lang="en-US"/>
              </a:p>
            </p:txBody>
          </p:sp>
          <p:sp>
            <p:nvSpPr>
              <p:cNvPr id="91588" name="Rectangle 193"/>
              <p:cNvSpPr>
                <a:spLocks noChangeArrowheads="1"/>
              </p:cNvSpPr>
              <p:nvPr/>
            </p:nvSpPr>
            <p:spPr bwMode="auto">
              <a:xfrm>
                <a:off x="895" y="1357"/>
                <a:ext cx="44" cy="71"/>
              </a:xfrm>
              <a:prstGeom prst="rect">
                <a:avLst/>
              </a:prstGeom>
              <a:solidFill>
                <a:srgbClr val="FEFFFF"/>
              </a:solidFill>
              <a:ln w="9525">
                <a:noFill/>
                <a:miter lim="800000"/>
                <a:headEnd/>
                <a:tailEnd/>
              </a:ln>
            </p:spPr>
            <p:txBody>
              <a:bodyPr/>
              <a:lstStyle/>
              <a:p>
                <a:endParaRPr lang="en-US"/>
              </a:p>
            </p:txBody>
          </p:sp>
          <p:sp>
            <p:nvSpPr>
              <p:cNvPr id="91589" name="Rectangle 194"/>
              <p:cNvSpPr>
                <a:spLocks noChangeArrowheads="1"/>
              </p:cNvSpPr>
              <p:nvPr/>
            </p:nvSpPr>
            <p:spPr bwMode="auto">
              <a:xfrm>
                <a:off x="763" y="1401"/>
                <a:ext cx="132" cy="27"/>
              </a:xfrm>
              <a:prstGeom prst="rect">
                <a:avLst/>
              </a:prstGeom>
              <a:solidFill>
                <a:srgbClr val="FEFFFF"/>
              </a:solidFill>
              <a:ln w="9525">
                <a:noFill/>
                <a:miter lim="800000"/>
                <a:headEnd/>
                <a:tailEnd/>
              </a:ln>
            </p:spPr>
            <p:txBody>
              <a:bodyPr/>
              <a:lstStyle/>
              <a:p>
                <a:endParaRPr lang="en-US"/>
              </a:p>
            </p:txBody>
          </p:sp>
          <p:sp>
            <p:nvSpPr>
              <p:cNvPr id="91590" name="Rectangle 195"/>
              <p:cNvSpPr>
                <a:spLocks noChangeArrowheads="1"/>
              </p:cNvSpPr>
              <p:nvPr/>
            </p:nvSpPr>
            <p:spPr bwMode="auto">
              <a:xfrm>
                <a:off x="851" y="1357"/>
                <a:ext cx="44" cy="44"/>
              </a:xfrm>
              <a:prstGeom prst="rect">
                <a:avLst/>
              </a:prstGeom>
              <a:solidFill>
                <a:srgbClr val="FEFFFF"/>
              </a:solidFill>
              <a:ln w="9525">
                <a:noFill/>
                <a:miter lim="800000"/>
                <a:headEnd/>
                <a:tailEnd/>
              </a:ln>
            </p:spPr>
            <p:txBody>
              <a:bodyPr/>
              <a:lstStyle/>
              <a:p>
                <a:endParaRPr lang="en-US"/>
              </a:p>
            </p:txBody>
          </p:sp>
          <p:sp>
            <p:nvSpPr>
              <p:cNvPr id="91591" name="Rectangle 196"/>
              <p:cNvSpPr>
                <a:spLocks noChangeArrowheads="1"/>
              </p:cNvSpPr>
              <p:nvPr/>
            </p:nvSpPr>
            <p:spPr bwMode="auto">
              <a:xfrm>
                <a:off x="763" y="1375"/>
                <a:ext cx="88" cy="26"/>
              </a:xfrm>
              <a:prstGeom prst="rect">
                <a:avLst/>
              </a:prstGeom>
              <a:solidFill>
                <a:srgbClr val="FEFFFF"/>
              </a:solidFill>
              <a:ln w="9525">
                <a:noFill/>
                <a:miter lim="800000"/>
                <a:headEnd/>
                <a:tailEnd/>
              </a:ln>
            </p:spPr>
            <p:txBody>
              <a:bodyPr/>
              <a:lstStyle/>
              <a:p>
                <a:endParaRPr lang="en-US"/>
              </a:p>
            </p:txBody>
          </p:sp>
          <p:sp>
            <p:nvSpPr>
              <p:cNvPr id="91592" name="Rectangle 197"/>
              <p:cNvSpPr>
                <a:spLocks noChangeArrowheads="1"/>
              </p:cNvSpPr>
              <p:nvPr/>
            </p:nvSpPr>
            <p:spPr bwMode="auto">
              <a:xfrm>
                <a:off x="807" y="1357"/>
                <a:ext cx="44" cy="18"/>
              </a:xfrm>
              <a:prstGeom prst="rect">
                <a:avLst/>
              </a:prstGeom>
              <a:solidFill>
                <a:srgbClr val="FEFFFF"/>
              </a:solidFill>
              <a:ln w="9525">
                <a:noFill/>
                <a:miter lim="800000"/>
                <a:headEnd/>
                <a:tailEnd/>
              </a:ln>
            </p:spPr>
            <p:txBody>
              <a:bodyPr/>
              <a:lstStyle/>
              <a:p>
                <a:endParaRPr lang="en-US"/>
              </a:p>
            </p:txBody>
          </p:sp>
          <p:sp>
            <p:nvSpPr>
              <p:cNvPr id="91593" name="Rectangle 198"/>
              <p:cNvSpPr>
                <a:spLocks noChangeArrowheads="1"/>
              </p:cNvSpPr>
              <p:nvPr/>
            </p:nvSpPr>
            <p:spPr bwMode="auto">
              <a:xfrm>
                <a:off x="763" y="1357"/>
                <a:ext cx="44" cy="18"/>
              </a:xfrm>
              <a:prstGeom prst="rect">
                <a:avLst/>
              </a:prstGeom>
              <a:solidFill>
                <a:srgbClr val="FFFFFF"/>
              </a:solidFill>
              <a:ln w="9525">
                <a:noFill/>
                <a:miter lim="800000"/>
                <a:headEnd/>
                <a:tailEnd/>
              </a:ln>
            </p:spPr>
            <p:txBody>
              <a:bodyPr/>
              <a:lstStyle/>
              <a:p>
                <a:endParaRPr lang="en-US"/>
              </a:p>
            </p:txBody>
          </p:sp>
        </p:grpSp>
        <p:sp>
          <p:nvSpPr>
            <p:cNvPr id="91144" name="Rectangle 199"/>
            <p:cNvSpPr>
              <a:spLocks noChangeArrowheads="1"/>
            </p:cNvSpPr>
            <p:nvPr/>
          </p:nvSpPr>
          <p:spPr bwMode="auto">
            <a:xfrm>
              <a:off x="763" y="1357"/>
              <a:ext cx="4216" cy="2461"/>
            </a:xfrm>
            <a:prstGeom prst="rect">
              <a:avLst/>
            </a:prstGeom>
            <a:noFill/>
            <a:ln w="26988">
              <a:solidFill>
                <a:srgbClr val="000000"/>
              </a:solidFill>
              <a:miter lim="800000"/>
              <a:headEnd/>
              <a:tailEnd/>
            </a:ln>
          </p:spPr>
          <p:txBody>
            <a:bodyPr/>
            <a:lstStyle/>
            <a:p>
              <a:endParaRPr lang="en-US"/>
            </a:p>
          </p:txBody>
        </p:sp>
        <p:grpSp>
          <p:nvGrpSpPr>
            <p:cNvPr id="91145" name="Group 200"/>
            <p:cNvGrpSpPr>
              <a:grpSpLocks/>
            </p:cNvGrpSpPr>
            <p:nvPr/>
          </p:nvGrpSpPr>
          <p:grpSpPr bwMode="auto">
            <a:xfrm>
              <a:off x="1282" y="2025"/>
              <a:ext cx="3486" cy="1591"/>
              <a:chOff x="1282" y="2025"/>
              <a:chExt cx="3486" cy="1591"/>
            </a:xfrm>
          </p:grpSpPr>
          <p:sp>
            <p:nvSpPr>
              <p:cNvPr id="91214" name="Rectangle 201"/>
              <p:cNvSpPr>
                <a:spLocks noChangeArrowheads="1"/>
              </p:cNvSpPr>
              <p:nvPr/>
            </p:nvSpPr>
            <p:spPr bwMode="auto">
              <a:xfrm>
                <a:off x="1282" y="2025"/>
                <a:ext cx="3486" cy="9"/>
              </a:xfrm>
              <a:prstGeom prst="rect">
                <a:avLst/>
              </a:prstGeom>
              <a:solidFill>
                <a:srgbClr val="FEFEFE"/>
              </a:solidFill>
              <a:ln w="9525">
                <a:noFill/>
                <a:miter lim="800000"/>
                <a:headEnd/>
                <a:tailEnd/>
              </a:ln>
            </p:spPr>
            <p:txBody>
              <a:bodyPr/>
              <a:lstStyle/>
              <a:p>
                <a:endParaRPr lang="en-US"/>
              </a:p>
            </p:txBody>
          </p:sp>
          <p:sp>
            <p:nvSpPr>
              <p:cNvPr id="91215" name="Rectangle 202"/>
              <p:cNvSpPr>
                <a:spLocks noChangeArrowheads="1"/>
              </p:cNvSpPr>
              <p:nvPr/>
            </p:nvSpPr>
            <p:spPr bwMode="auto">
              <a:xfrm>
                <a:off x="1282" y="3598"/>
                <a:ext cx="3486" cy="18"/>
              </a:xfrm>
              <a:prstGeom prst="rect">
                <a:avLst/>
              </a:prstGeom>
              <a:solidFill>
                <a:srgbClr val="FEFEFE"/>
              </a:solidFill>
              <a:ln w="9525">
                <a:noFill/>
                <a:miter lim="800000"/>
                <a:headEnd/>
                <a:tailEnd/>
              </a:ln>
            </p:spPr>
            <p:txBody>
              <a:bodyPr/>
              <a:lstStyle/>
              <a:p>
                <a:endParaRPr lang="en-US"/>
              </a:p>
            </p:txBody>
          </p:sp>
          <p:sp>
            <p:nvSpPr>
              <p:cNvPr id="91216" name="Rectangle 203"/>
              <p:cNvSpPr>
                <a:spLocks noChangeArrowheads="1"/>
              </p:cNvSpPr>
              <p:nvPr/>
            </p:nvSpPr>
            <p:spPr bwMode="auto">
              <a:xfrm>
                <a:off x="1282" y="2034"/>
                <a:ext cx="35" cy="1564"/>
              </a:xfrm>
              <a:prstGeom prst="rect">
                <a:avLst/>
              </a:prstGeom>
              <a:solidFill>
                <a:srgbClr val="FEFEFE"/>
              </a:solidFill>
              <a:ln w="9525">
                <a:noFill/>
                <a:miter lim="800000"/>
                <a:headEnd/>
                <a:tailEnd/>
              </a:ln>
            </p:spPr>
            <p:txBody>
              <a:bodyPr/>
              <a:lstStyle/>
              <a:p>
                <a:endParaRPr lang="en-US"/>
              </a:p>
            </p:txBody>
          </p:sp>
          <p:sp>
            <p:nvSpPr>
              <p:cNvPr id="91217" name="Rectangle 204"/>
              <p:cNvSpPr>
                <a:spLocks noChangeArrowheads="1"/>
              </p:cNvSpPr>
              <p:nvPr/>
            </p:nvSpPr>
            <p:spPr bwMode="auto">
              <a:xfrm>
                <a:off x="4724" y="2034"/>
                <a:ext cx="44" cy="1564"/>
              </a:xfrm>
              <a:prstGeom prst="rect">
                <a:avLst/>
              </a:prstGeom>
              <a:solidFill>
                <a:srgbClr val="FEFEFE"/>
              </a:solidFill>
              <a:ln w="9525">
                <a:noFill/>
                <a:miter lim="800000"/>
                <a:headEnd/>
                <a:tailEnd/>
              </a:ln>
            </p:spPr>
            <p:txBody>
              <a:bodyPr/>
              <a:lstStyle/>
              <a:p>
                <a:endParaRPr lang="en-US"/>
              </a:p>
            </p:txBody>
          </p:sp>
          <p:sp>
            <p:nvSpPr>
              <p:cNvPr id="91218" name="Rectangle 205"/>
              <p:cNvSpPr>
                <a:spLocks noChangeArrowheads="1"/>
              </p:cNvSpPr>
              <p:nvPr/>
            </p:nvSpPr>
            <p:spPr bwMode="auto">
              <a:xfrm>
                <a:off x="1317" y="2034"/>
                <a:ext cx="3407" cy="18"/>
              </a:xfrm>
              <a:prstGeom prst="rect">
                <a:avLst/>
              </a:prstGeom>
              <a:solidFill>
                <a:srgbClr val="FEFEFE"/>
              </a:solidFill>
              <a:ln w="9525">
                <a:noFill/>
                <a:miter lim="800000"/>
                <a:headEnd/>
                <a:tailEnd/>
              </a:ln>
            </p:spPr>
            <p:txBody>
              <a:bodyPr/>
              <a:lstStyle/>
              <a:p>
                <a:endParaRPr lang="en-US"/>
              </a:p>
            </p:txBody>
          </p:sp>
          <p:sp>
            <p:nvSpPr>
              <p:cNvPr id="91219" name="Rectangle 206"/>
              <p:cNvSpPr>
                <a:spLocks noChangeArrowheads="1"/>
              </p:cNvSpPr>
              <p:nvPr/>
            </p:nvSpPr>
            <p:spPr bwMode="auto">
              <a:xfrm>
                <a:off x="1317" y="3581"/>
                <a:ext cx="3407" cy="17"/>
              </a:xfrm>
              <a:prstGeom prst="rect">
                <a:avLst/>
              </a:prstGeom>
              <a:solidFill>
                <a:srgbClr val="FEFEFE"/>
              </a:solidFill>
              <a:ln w="9525">
                <a:noFill/>
                <a:miter lim="800000"/>
                <a:headEnd/>
                <a:tailEnd/>
              </a:ln>
            </p:spPr>
            <p:txBody>
              <a:bodyPr/>
              <a:lstStyle/>
              <a:p>
                <a:endParaRPr lang="en-US"/>
              </a:p>
            </p:txBody>
          </p:sp>
          <p:sp>
            <p:nvSpPr>
              <p:cNvPr id="91220" name="Rectangle 207"/>
              <p:cNvSpPr>
                <a:spLocks noChangeArrowheads="1"/>
              </p:cNvSpPr>
              <p:nvPr/>
            </p:nvSpPr>
            <p:spPr bwMode="auto">
              <a:xfrm>
                <a:off x="1317" y="2052"/>
                <a:ext cx="35" cy="1529"/>
              </a:xfrm>
              <a:prstGeom prst="rect">
                <a:avLst/>
              </a:prstGeom>
              <a:solidFill>
                <a:srgbClr val="FEFEFE"/>
              </a:solidFill>
              <a:ln w="9525">
                <a:noFill/>
                <a:miter lim="800000"/>
                <a:headEnd/>
                <a:tailEnd/>
              </a:ln>
            </p:spPr>
            <p:txBody>
              <a:bodyPr/>
              <a:lstStyle/>
              <a:p>
                <a:endParaRPr lang="en-US"/>
              </a:p>
            </p:txBody>
          </p:sp>
          <p:sp>
            <p:nvSpPr>
              <p:cNvPr id="91221" name="Rectangle 208"/>
              <p:cNvSpPr>
                <a:spLocks noChangeArrowheads="1"/>
              </p:cNvSpPr>
              <p:nvPr/>
            </p:nvSpPr>
            <p:spPr bwMode="auto">
              <a:xfrm>
                <a:off x="4689" y="2052"/>
                <a:ext cx="35" cy="1529"/>
              </a:xfrm>
              <a:prstGeom prst="rect">
                <a:avLst/>
              </a:prstGeom>
              <a:solidFill>
                <a:srgbClr val="FEFEFE"/>
              </a:solidFill>
              <a:ln w="9525">
                <a:noFill/>
                <a:miter lim="800000"/>
                <a:headEnd/>
                <a:tailEnd/>
              </a:ln>
            </p:spPr>
            <p:txBody>
              <a:bodyPr/>
              <a:lstStyle/>
              <a:p>
                <a:endParaRPr lang="en-US"/>
              </a:p>
            </p:txBody>
          </p:sp>
          <p:sp>
            <p:nvSpPr>
              <p:cNvPr id="91222" name="Rectangle 209"/>
              <p:cNvSpPr>
                <a:spLocks noChangeArrowheads="1"/>
              </p:cNvSpPr>
              <p:nvPr/>
            </p:nvSpPr>
            <p:spPr bwMode="auto">
              <a:xfrm>
                <a:off x="1352" y="2052"/>
                <a:ext cx="3337" cy="17"/>
              </a:xfrm>
              <a:prstGeom prst="rect">
                <a:avLst/>
              </a:prstGeom>
              <a:solidFill>
                <a:srgbClr val="FDFDFD"/>
              </a:solidFill>
              <a:ln w="9525">
                <a:noFill/>
                <a:miter lim="800000"/>
                <a:headEnd/>
                <a:tailEnd/>
              </a:ln>
            </p:spPr>
            <p:txBody>
              <a:bodyPr/>
              <a:lstStyle/>
              <a:p>
                <a:endParaRPr lang="en-US"/>
              </a:p>
            </p:txBody>
          </p:sp>
          <p:sp>
            <p:nvSpPr>
              <p:cNvPr id="91223" name="Rectangle 210"/>
              <p:cNvSpPr>
                <a:spLocks noChangeArrowheads="1"/>
              </p:cNvSpPr>
              <p:nvPr/>
            </p:nvSpPr>
            <p:spPr bwMode="auto">
              <a:xfrm>
                <a:off x="1352" y="3563"/>
                <a:ext cx="3337" cy="18"/>
              </a:xfrm>
              <a:prstGeom prst="rect">
                <a:avLst/>
              </a:prstGeom>
              <a:solidFill>
                <a:srgbClr val="FDFDFD"/>
              </a:solidFill>
              <a:ln w="9525">
                <a:noFill/>
                <a:miter lim="800000"/>
                <a:headEnd/>
                <a:tailEnd/>
              </a:ln>
            </p:spPr>
            <p:txBody>
              <a:bodyPr/>
              <a:lstStyle/>
              <a:p>
                <a:endParaRPr lang="en-US"/>
              </a:p>
            </p:txBody>
          </p:sp>
          <p:sp>
            <p:nvSpPr>
              <p:cNvPr id="91224" name="Rectangle 211"/>
              <p:cNvSpPr>
                <a:spLocks noChangeArrowheads="1"/>
              </p:cNvSpPr>
              <p:nvPr/>
            </p:nvSpPr>
            <p:spPr bwMode="auto">
              <a:xfrm>
                <a:off x="1352" y="2069"/>
                <a:ext cx="35" cy="1494"/>
              </a:xfrm>
              <a:prstGeom prst="rect">
                <a:avLst/>
              </a:prstGeom>
              <a:solidFill>
                <a:srgbClr val="FDFDFD"/>
              </a:solidFill>
              <a:ln w="9525">
                <a:noFill/>
                <a:miter lim="800000"/>
                <a:headEnd/>
                <a:tailEnd/>
              </a:ln>
            </p:spPr>
            <p:txBody>
              <a:bodyPr/>
              <a:lstStyle/>
              <a:p>
                <a:endParaRPr lang="en-US"/>
              </a:p>
            </p:txBody>
          </p:sp>
          <p:sp>
            <p:nvSpPr>
              <p:cNvPr id="91225" name="Rectangle 212"/>
              <p:cNvSpPr>
                <a:spLocks noChangeArrowheads="1"/>
              </p:cNvSpPr>
              <p:nvPr/>
            </p:nvSpPr>
            <p:spPr bwMode="auto">
              <a:xfrm>
                <a:off x="4654" y="2069"/>
                <a:ext cx="35" cy="1494"/>
              </a:xfrm>
              <a:prstGeom prst="rect">
                <a:avLst/>
              </a:prstGeom>
              <a:solidFill>
                <a:srgbClr val="FDFDFD"/>
              </a:solidFill>
              <a:ln w="9525">
                <a:noFill/>
                <a:miter lim="800000"/>
                <a:headEnd/>
                <a:tailEnd/>
              </a:ln>
            </p:spPr>
            <p:txBody>
              <a:bodyPr/>
              <a:lstStyle/>
              <a:p>
                <a:endParaRPr lang="en-US"/>
              </a:p>
            </p:txBody>
          </p:sp>
          <p:sp>
            <p:nvSpPr>
              <p:cNvPr id="91226" name="Rectangle 213"/>
              <p:cNvSpPr>
                <a:spLocks noChangeArrowheads="1"/>
              </p:cNvSpPr>
              <p:nvPr/>
            </p:nvSpPr>
            <p:spPr bwMode="auto">
              <a:xfrm>
                <a:off x="1387" y="2069"/>
                <a:ext cx="3267" cy="18"/>
              </a:xfrm>
              <a:prstGeom prst="rect">
                <a:avLst/>
              </a:prstGeom>
              <a:solidFill>
                <a:srgbClr val="FDFDFD"/>
              </a:solidFill>
              <a:ln w="9525">
                <a:noFill/>
                <a:miter lim="800000"/>
                <a:headEnd/>
                <a:tailEnd/>
              </a:ln>
            </p:spPr>
            <p:txBody>
              <a:bodyPr/>
              <a:lstStyle/>
              <a:p>
                <a:endParaRPr lang="en-US"/>
              </a:p>
            </p:txBody>
          </p:sp>
          <p:sp>
            <p:nvSpPr>
              <p:cNvPr id="91227" name="Rectangle 214"/>
              <p:cNvSpPr>
                <a:spLocks noChangeArrowheads="1"/>
              </p:cNvSpPr>
              <p:nvPr/>
            </p:nvSpPr>
            <p:spPr bwMode="auto">
              <a:xfrm>
                <a:off x="1387" y="3545"/>
                <a:ext cx="3267" cy="18"/>
              </a:xfrm>
              <a:prstGeom prst="rect">
                <a:avLst/>
              </a:prstGeom>
              <a:solidFill>
                <a:srgbClr val="FDFDFD"/>
              </a:solidFill>
              <a:ln w="9525">
                <a:noFill/>
                <a:miter lim="800000"/>
                <a:headEnd/>
                <a:tailEnd/>
              </a:ln>
            </p:spPr>
            <p:txBody>
              <a:bodyPr/>
              <a:lstStyle/>
              <a:p>
                <a:endParaRPr lang="en-US"/>
              </a:p>
            </p:txBody>
          </p:sp>
          <p:sp>
            <p:nvSpPr>
              <p:cNvPr id="91228" name="Rectangle 215"/>
              <p:cNvSpPr>
                <a:spLocks noChangeArrowheads="1"/>
              </p:cNvSpPr>
              <p:nvPr/>
            </p:nvSpPr>
            <p:spPr bwMode="auto">
              <a:xfrm>
                <a:off x="1387" y="2087"/>
                <a:ext cx="35" cy="1458"/>
              </a:xfrm>
              <a:prstGeom prst="rect">
                <a:avLst/>
              </a:prstGeom>
              <a:solidFill>
                <a:srgbClr val="FDFDFD"/>
              </a:solidFill>
              <a:ln w="9525">
                <a:noFill/>
                <a:miter lim="800000"/>
                <a:headEnd/>
                <a:tailEnd/>
              </a:ln>
            </p:spPr>
            <p:txBody>
              <a:bodyPr/>
              <a:lstStyle/>
              <a:p>
                <a:endParaRPr lang="en-US"/>
              </a:p>
            </p:txBody>
          </p:sp>
          <p:sp>
            <p:nvSpPr>
              <p:cNvPr id="91229" name="Rectangle 216"/>
              <p:cNvSpPr>
                <a:spLocks noChangeArrowheads="1"/>
              </p:cNvSpPr>
              <p:nvPr/>
            </p:nvSpPr>
            <p:spPr bwMode="auto">
              <a:xfrm>
                <a:off x="4619" y="2087"/>
                <a:ext cx="35" cy="1458"/>
              </a:xfrm>
              <a:prstGeom prst="rect">
                <a:avLst/>
              </a:prstGeom>
              <a:solidFill>
                <a:srgbClr val="FDFDFD"/>
              </a:solidFill>
              <a:ln w="9525">
                <a:noFill/>
                <a:miter lim="800000"/>
                <a:headEnd/>
                <a:tailEnd/>
              </a:ln>
            </p:spPr>
            <p:txBody>
              <a:bodyPr/>
              <a:lstStyle/>
              <a:p>
                <a:endParaRPr lang="en-US"/>
              </a:p>
            </p:txBody>
          </p:sp>
          <p:sp>
            <p:nvSpPr>
              <p:cNvPr id="91230" name="Rectangle 217"/>
              <p:cNvSpPr>
                <a:spLocks noChangeArrowheads="1"/>
              </p:cNvSpPr>
              <p:nvPr/>
            </p:nvSpPr>
            <p:spPr bwMode="auto">
              <a:xfrm>
                <a:off x="1422" y="2087"/>
                <a:ext cx="3197" cy="17"/>
              </a:xfrm>
              <a:prstGeom prst="rect">
                <a:avLst/>
              </a:prstGeom>
              <a:solidFill>
                <a:srgbClr val="FDFDFD"/>
              </a:solidFill>
              <a:ln w="9525">
                <a:noFill/>
                <a:miter lim="800000"/>
                <a:headEnd/>
                <a:tailEnd/>
              </a:ln>
            </p:spPr>
            <p:txBody>
              <a:bodyPr/>
              <a:lstStyle/>
              <a:p>
                <a:endParaRPr lang="en-US"/>
              </a:p>
            </p:txBody>
          </p:sp>
          <p:sp>
            <p:nvSpPr>
              <p:cNvPr id="91231" name="Rectangle 218"/>
              <p:cNvSpPr>
                <a:spLocks noChangeArrowheads="1"/>
              </p:cNvSpPr>
              <p:nvPr/>
            </p:nvSpPr>
            <p:spPr bwMode="auto">
              <a:xfrm>
                <a:off x="1422" y="3528"/>
                <a:ext cx="3197" cy="17"/>
              </a:xfrm>
              <a:prstGeom prst="rect">
                <a:avLst/>
              </a:prstGeom>
              <a:solidFill>
                <a:srgbClr val="FDFDFD"/>
              </a:solidFill>
              <a:ln w="9525">
                <a:noFill/>
                <a:miter lim="800000"/>
                <a:headEnd/>
                <a:tailEnd/>
              </a:ln>
            </p:spPr>
            <p:txBody>
              <a:bodyPr/>
              <a:lstStyle/>
              <a:p>
                <a:endParaRPr lang="en-US"/>
              </a:p>
            </p:txBody>
          </p:sp>
          <p:sp>
            <p:nvSpPr>
              <p:cNvPr id="91232" name="Rectangle 219"/>
              <p:cNvSpPr>
                <a:spLocks noChangeArrowheads="1"/>
              </p:cNvSpPr>
              <p:nvPr/>
            </p:nvSpPr>
            <p:spPr bwMode="auto">
              <a:xfrm>
                <a:off x="1422" y="2104"/>
                <a:ext cx="35" cy="1424"/>
              </a:xfrm>
              <a:prstGeom prst="rect">
                <a:avLst/>
              </a:prstGeom>
              <a:solidFill>
                <a:srgbClr val="FDFDFD"/>
              </a:solidFill>
              <a:ln w="9525">
                <a:noFill/>
                <a:miter lim="800000"/>
                <a:headEnd/>
                <a:tailEnd/>
              </a:ln>
            </p:spPr>
            <p:txBody>
              <a:bodyPr/>
              <a:lstStyle/>
              <a:p>
                <a:endParaRPr lang="en-US"/>
              </a:p>
            </p:txBody>
          </p:sp>
          <p:sp>
            <p:nvSpPr>
              <p:cNvPr id="91233" name="Rectangle 220"/>
              <p:cNvSpPr>
                <a:spLocks noChangeArrowheads="1"/>
              </p:cNvSpPr>
              <p:nvPr/>
            </p:nvSpPr>
            <p:spPr bwMode="auto">
              <a:xfrm>
                <a:off x="4584" y="2104"/>
                <a:ext cx="35" cy="1424"/>
              </a:xfrm>
              <a:prstGeom prst="rect">
                <a:avLst/>
              </a:prstGeom>
              <a:solidFill>
                <a:srgbClr val="FDFDFD"/>
              </a:solidFill>
              <a:ln w="9525">
                <a:noFill/>
                <a:miter lim="800000"/>
                <a:headEnd/>
                <a:tailEnd/>
              </a:ln>
            </p:spPr>
            <p:txBody>
              <a:bodyPr/>
              <a:lstStyle/>
              <a:p>
                <a:endParaRPr lang="en-US"/>
              </a:p>
            </p:txBody>
          </p:sp>
          <p:sp>
            <p:nvSpPr>
              <p:cNvPr id="91234" name="Rectangle 221"/>
              <p:cNvSpPr>
                <a:spLocks noChangeArrowheads="1"/>
              </p:cNvSpPr>
              <p:nvPr/>
            </p:nvSpPr>
            <p:spPr bwMode="auto">
              <a:xfrm>
                <a:off x="1457" y="2104"/>
                <a:ext cx="3127" cy="18"/>
              </a:xfrm>
              <a:prstGeom prst="rect">
                <a:avLst/>
              </a:prstGeom>
              <a:solidFill>
                <a:srgbClr val="FCFCFC"/>
              </a:solidFill>
              <a:ln w="9525">
                <a:noFill/>
                <a:miter lim="800000"/>
                <a:headEnd/>
                <a:tailEnd/>
              </a:ln>
            </p:spPr>
            <p:txBody>
              <a:bodyPr/>
              <a:lstStyle/>
              <a:p>
                <a:endParaRPr lang="en-US"/>
              </a:p>
            </p:txBody>
          </p:sp>
          <p:sp>
            <p:nvSpPr>
              <p:cNvPr id="91235" name="Rectangle 222"/>
              <p:cNvSpPr>
                <a:spLocks noChangeArrowheads="1"/>
              </p:cNvSpPr>
              <p:nvPr/>
            </p:nvSpPr>
            <p:spPr bwMode="auto">
              <a:xfrm>
                <a:off x="1457" y="3510"/>
                <a:ext cx="3127" cy="18"/>
              </a:xfrm>
              <a:prstGeom prst="rect">
                <a:avLst/>
              </a:prstGeom>
              <a:solidFill>
                <a:srgbClr val="FCFCFC"/>
              </a:solidFill>
              <a:ln w="9525">
                <a:noFill/>
                <a:miter lim="800000"/>
                <a:headEnd/>
                <a:tailEnd/>
              </a:ln>
            </p:spPr>
            <p:txBody>
              <a:bodyPr/>
              <a:lstStyle/>
              <a:p>
                <a:endParaRPr lang="en-US"/>
              </a:p>
            </p:txBody>
          </p:sp>
          <p:sp>
            <p:nvSpPr>
              <p:cNvPr id="91236" name="Rectangle 223"/>
              <p:cNvSpPr>
                <a:spLocks noChangeArrowheads="1"/>
              </p:cNvSpPr>
              <p:nvPr/>
            </p:nvSpPr>
            <p:spPr bwMode="auto">
              <a:xfrm>
                <a:off x="1457" y="2122"/>
                <a:ext cx="35" cy="1388"/>
              </a:xfrm>
              <a:prstGeom prst="rect">
                <a:avLst/>
              </a:prstGeom>
              <a:solidFill>
                <a:srgbClr val="FCFCFC"/>
              </a:solidFill>
              <a:ln w="9525">
                <a:noFill/>
                <a:miter lim="800000"/>
                <a:headEnd/>
                <a:tailEnd/>
              </a:ln>
            </p:spPr>
            <p:txBody>
              <a:bodyPr/>
              <a:lstStyle/>
              <a:p>
                <a:endParaRPr lang="en-US"/>
              </a:p>
            </p:txBody>
          </p:sp>
          <p:sp>
            <p:nvSpPr>
              <p:cNvPr id="91237" name="Rectangle 224"/>
              <p:cNvSpPr>
                <a:spLocks noChangeArrowheads="1"/>
              </p:cNvSpPr>
              <p:nvPr/>
            </p:nvSpPr>
            <p:spPr bwMode="auto">
              <a:xfrm>
                <a:off x="4549" y="2122"/>
                <a:ext cx="35" cy="1388"/>
              </a:xfrm>
              <a:prstGeom prst="rect">
                <a:avLst/>
              </a:prstGeom>
              <a:solidFill>
                <a:srgbClr val="FCFCFC"/>
              </a:solidFill>
              <a:ln w="9525">
                <a:noFill/>
                <a:miter lim="800000"/>
                <a:headEnd/>
                <a:tailEnd/>
              </a:ln>
            </p:spPr>
            <p:txBody>
              <a:bodyPr/>
              <a:lstStyle/>
              <a:p>
                <a:endParaRPr lang="en-US"/>
              </a:p>
            </p:txBody>
          </p:sp>
          <p:sp>
            <p:nvSpPr>
              <p:cNvPr id="91238" name="Rectangle 225"/>
              <p:cNvSpPr>
                <a:spLocks noChangeArrowheads="1"/>
              </p:cNvSpPr>
              <p:nvPr/>
            </p:nvSpPr>
            <p:spPr bwMode="auto">
              <a:xfrm>
                <a:off x="1492" y="2122"/>
                <a:ext cx="3057" cy="18"/>
              </a:xfrm>
              <a:prstGeom prst="rect">
                <a:avLst/>
              </a:prstGeom>
              <a:solidFill>
                <a:srgbClr val="FBFBFB"/>
              </a:solidFill>
              <a:ln w="9525">
                <a:noFill/>
                <a:miter lim="800000"/>
                <a:headEnd/>
                <a:tailEnd/>
              </a:ln>
            </p:spPr>
            <p:txBody>
              <a:bodyPr/>
              <a:lstStyle/>
              <a:p>
                <a:endParaRPr lang="en-US"/>
              </a:p>
            </p:txBody>
          </p:sp>
          <p:sp>
            <p:nvSpPr>
              <p:cNvPr id="91239" name="Rectangle 226"/>
              <p:cNvSpPr>
                <a:spLocks noChangeArrowheads="1"/>
              </p:cNvSpPr>
              <p:nvPr/>
            </p:nvSpPr>
            <p:spPr bwMode="auto">
              <a:xfrm>
                <a:off x="1492" y="3493"/>
                <a:ext cx="3057" cy="17"/>
              </a:xfrm>
              <a:prstGeom prst="rect">
                <a:avLst/>
              </a:prstGeom>
              <a:solidFill>
                <a:srgbClr val="FBFBFB"/>
              </a:solidFill>
              <a:ln w="9525">
                <a:noFill/>
                <a:miter lim="800000"/>
                <a:headEnd/>
                <a:tailEnd/>
              </a:ln>
            </p:spPr>
            <p:txBody>
              <a:bodyPr/>
              <a:lstStyle/>
              <a:p>
                <a:endParaRPr lang="en-US"/>
              </a:p>
            </p:txBody>
          </p:sp>
          <p:sp>
            <p:nvSpPr>
              <p:cNvPr id="91240" name="Rectangle 227"/>
              <p:cNvSpPr>
                <a:spLocks noChangeArrowheads="1"/>
              </p:cNvSpPr>
              <p:nvPr/>
            </p:nvSpPr>
            <p:spPr bwMode="auto">
              <a:xfrm>
                <a:off x="1492" y="2140"/>
                <a:ext cx="36" cy="1353"/>
              </a:xfrm>
              <a:prstGeom prst="rect">
                <a:avLst/>
              </a:prstGeom>
              <a:solidFill>
                <a:srgbClr val="FBFBFB"/>
              </a:solidFill>
              <a:ln w="9525">
                <a:noFill/>
                <a:miter lim="800000"/>
                <a:headEnd/>
                <a:tailEnd/>
              </a:ln>
            </p:spPr>
            <p:txBody>
              <a:bodyPr/>
              <a:lstStyle/>
              <a:p>
                <a:endParaRPr lang="en-US"/>
              </a:p>
            </p:txBody>
          </p:sp>
          <p:sp>
            <p:nvSpPr>
              <p:cNvPr id="91241" name="Rectangle 228"/>
              <p:cNvSpPr>
                <a:spLocks noChangeArrowheads="1"/>
              </p:cNvSpPr>
              <p:nvPr/>
            </p:nvSpPr>
            <p:spPr bwMode="auto">
              <a:xfrm>
                <a:off x="4505" y="2140"/>
                <a:ext cx="44" cy="1353"/>
              </a:xfrm>
              <a:prstGeom prst="rect">
                <a:avLst/>
              </a:prstGeom>
              <a:solidFill>
                <a:srgbClr val="FBFBFB"/>
              </a:solidFill>
              <a:ln w="9525">
                <a:noFill/>
                <a:miter lim="800000"/>
                <a:headEnd/>
                <a:tailEnd/>
              </a:ln>
            </p:spPr>
            <p:txBody>
              <a:bodyPr/>
              <a:lstStyle/>
              <a:p>
                <a:endParaRPr lang="en-US"/>
              </a:p>
            </p:txBody>
          </p:sp>
          <p:sp>
            <p:nvSpPr>
              <p:cNvPr id="91242" name="Rectangle 229"/>
              <p:cNvSpPr>
                <a:spLocks noChangeArrowheads="1"/>
              </p:cNvSpPr>
              <p:nvPr/>
            </p:nvSpPr>
            <p:spPr bwMode="auto">
              <a:xfrm>
                <a:off x="1528" y="2140"/>
                <a:ext cx="2977" cy="8"/>
              </a:xfrm>
              <a:prstGeom prst="rect">
                <a:avLst/>
              </a:prstGeom>
              <a:solidFill>
                <a:srgbClr val="FBFBFB"/>
              </a:solidFill>
              <a:ln w="9525">
                <a:noFill/>
                <a:miter lim="800000"/>
                <a:headEnd/>
                <a:tailEnd/>
              </a:ln>
            </p:spPr>
            <p:txBody>
              <a:bodyPr/>
              <a:lstStyle/>
              <a:p>
                <a:endParaRPr lang="en-US"/>
              </a:p>
            </p:txBody>
          </p:sp>
          <p:sp>
            <p:nvSpPr>
              <p:cNvPr id="91243" name="Rectangle 230"/>
              <p:cNvSpPr>
                <a:spLocks noChangeArrowheads="1"/>
              </p:cNvSpPr>
              <p:nvPr/>
            </p:nvSpPr>
            <p:spPr bwMode="auto">
              <a:xfrm>
                <a:off x="1528" y="3475"/>
                <a:ext cx="2977" cy="18"/>
              </a:xfrm>
              <a:prstGeom prst="rect">
                <a:avLst/>
              </a:prstGeom>
              <a:solidFill>
                <a:srgbClr val="FBFBFB"/>
              </a:solidFill>
              <a:ln w="9525">
                <a:noFill/>
                <a:miter lim="800000"/>
                <a:headEnd/>
                <a:tailEnd/>
              </a:ln>
            </p:spPr>
            <p:txBody>
              <a:bodyPr/>
              <a:lstStyle/>
              <a:p>
                <a:endParaRPr lang="en-US"/>
              </a:p>
            </p:txBody>
          </p:sp>
          <p:sp>
            <p:nvSpPr>
              <p:cNvPr id="91244" name="Rectangle 231"/>
              <p:cNvSpPr>
                <a:spLocks noChangeArrowheads="1"/>
              </p:cNvSpPr>
              <p:nvPr/>
            </p:nvSpPr>
            <p:spPr bwMode="auto">
              <a:xfrm>
                <a:off x="1528" y="2148"/>
                <a:ext cx="35" cy="1327"/>
              </a:xfrm>
              <a:prstGeom prst="rect">
                <a:avLst/>
              </a:prstGeom>
              <a:solidFill>
                <a:srgbClr val="FBFBFB"/>
              </a:solidFill>
              <a:ln w="9525">
                <a:noFill/>
                <a:miter lim="800000"/>
                <a:headEnd/>
                <a:tailEnd/>
              </a:ln>
            </p:spPr>
            <p:txBody>
              <a:bodyPr/>
              <a:lstStyle/>
              <a:p>
                <a:endParaRPr lang="en-US"/>
              </a:p>
            </p:txBody>
          </p:sp>
          <p:sp>
            <p:nvSpPr>
              <p:cNvPr id="91245" name="Rectangle 232"/>
              <p:cNvSpPr>
                <a:spLocks noChangeArrowheads="1"/>
              </p:cNvSpPr>
              <p:nvPr/>
            </p:nvSpPr>
            <p:spPr bwMode="auto">
              <a:xfrm>
                <a:off x="4470" y="2148"/>
                <a:ext cx="35" cy="1327"/>
              </a:xfrm>
              <a:prstGeom prst="rect">
                <a:avLst/>
              </a:prstGeom>
              <a:solidFill>
                <a:srgbClr val="FBFBFB"/>
              </a:solidFill>
              <a:ln w="9525">
                <a:noFill/>
                <a:miter lim="800000"/>
                <a:headEnd/>
                <a:tailEnd/>
              </a:ln>
            </p:spPr>
            <p:txBody>
              <a:bodyPr/>
              <a:lstStyle/>
              <a:p>
                <a:endParaRPr lang="en-US"/>
              </a:p>
            </p:txBody>
          </p:sp>
          <p:sp>
            <p:nvSpPr>
              <p:cNvPr id="91246" name="Rectangle 233"/>
              <p:cNvSpPr>
                <a:spLocks noChangeArrowheads="1"/>
              </p:cNvSpPr>
              <p:nvPr/>
            </p:nvSpPr>
            <p:spPr bwMode="auto">
              <a:xfrm>
                <a:off x="1563" y="2148"/>
                <a:ext cx="2907" cy="18"/>
              </a:xfrm>
              <a:prstGeom prst="rect">
                <a:avLst/>
              </a:prstGeom>
              <a:solidFill>
                <a:srgbClr val="FAFAFA"/>
              </a:solidFill>
              <a:ln w="9525">
                <a:noFill/>
                <a:miter lim="800000"/>
                <a:headEnd/>
                <a:tailEnd/>
              </a:ln>
            </p:spPr>
            <p:txBody>
              <a:bodyPr/>
              <a:lstStyle/>
              <a:p>
                <a:endParaRPr lang="en-US"/>
              </a:p>
            </p:txBody>
          </p:sp>
          <p:sp>
            <p:nvSpPr>
              <p:cNvPr id="91247" name="Rectangle 234"/>
              <p:cNvSpPr>
                <a:spLocks noChangeArrowheads="1"/>
              </p:cNvSpPr>
              <p:nvPr/>
            </p:nvSpPr>
            <p:spPr bwMode="auto">
              <a:xfrm>
                <a:off x="1563" y="3458"/>
                <a:ext cx="2907" cy="17"/>
              </a:xfrm>
              <a:prstGeom prst="rect">
                <a:avLst/>
              </a:prstGeom>
              <a:solidFill>
                <a:srgbClr val="FAFAFA"/>
              </a:solidFill>
              <a:ln w="9525">
                <a:noFill/>
                <a:miter lim="800000"/>
                <a:headEnd/>
                <a:tailEnd/>
              </a:ln>
            </p:spPr>
            <p:txBody>
              <a:bodyPr/>
              <a:lstStyle/>
              <a:p>
                <a:endParaRPr lang="en-US"/>
              </a:p>
            </p:txBody>
          </p:sp>
          <p:sp>
            <p:nvSpPr>
              <p:cNvPr id="91248" name="Rectangle 235"/>
              <p:cNvSpPr>
                <a:spLocks noChangeArrowheads="1"/>
              </p:cNvSpPr>
              <p:nvPr/>
            </p:nvSpPr>
            <p:spPr bwMode="auto">
              <a:xfrm>
                <a:off x="1563" y="2166"/>
                <a:ext cx="44" cy="1292"/>
              </a:xfrm>
              <a:prstGeom prst="rect">
                <a:avLst/>
              </a:prstGeom>
              <a:solidFill>
                <a:srgbClr val="FAFAFA"/>
              </a:solidFill>
              <a:ln w="9525">
                <a:noFill/>
                <a:miter lim="800000"/>
                <a:headEnd/>
                <a:tailEnd/>
              </a:ln>
            </p:spPr>
            <p:txBody>
              <a:bodyPr/>
              <a:lstStyle/>
              <a:p>
                <a:endParaRPr lang="en-US"/>
              </a:p>
            </p:txBody>
          </p:sp>
          <p:sp>
            <p:nvSpPr>
              <p:cNvPr id="91249" name="Rectangle 236"/>
              <p:cNvSpPr>
                <a:spLocks noChangeArrowheads="1"/>
              </p:cNvSpPr>
              <p:nvPr/>
            </p:nvSpPr>
            <p:spPr bwMode="auto">
              <a:xfrm>
                <a:off x="4434" y="2166"/>
                <a:ext cx="36" cy="1292"/>
              </a:xfrm>
              <a:prstGeom prst="rect">
                <a:avLst/>
              </a:prstGeom>
              <a:solidFill>
                <a:srgbClr val="FAFAFA"/>
              </a:solidFill>
              <a:ln w="9525">
                <a:noFill/>
                <a:miter lim="800000"/>
                <a:headEnd/>
                <a:tailEnd/>
              </a:ln>
            </p:spPr>
            <p:txBody>
              <a:bodyPr/>
              <a:lstStyle/>
              <a:p>
                <a:endParaRPr lang="en-US"/>
              </a:p>
            </p:txBody>
          </p:sp>
          <p:sp>
            <p:nvSpPr>
              <p:cNvPr id="91250" name="Rectangle 237"/>
              <p:cNvSpPr>
                <a:spLocks noChangeArrowheads="1"/>
              </p:cNvSpPr>
              <p:nvPr/>
            </p:nvSpPr>
            <p:spPr bwMode="auto">
              <a:xfrm>
                <a:off x="1607" y="2166"/>
                <a:ext cx="2827" cy="17"/>
              </a:xfrm>
              <a:prstGeom prst="rect">
                <a:avLst/>
              </a:prstGeom>
              <a:solidFill>
                <a:srgbClr val="F9F9F9"/>
              </a:solidFill>
              <a:ln w="9525">
                <a:noFill/>
                <a:miter lim="800000"/>
                <a:headEnd/>
                <a:tailEnd/>
              </a:ln>
            </p:spPr>
            <p:txBody>
              <a:bodyPr/>
              <a:lstStyle/>
              <a:p>
                <a:endParaRPr lang="en-US"/>
              </a:p>
            </p:txBody>
          </p:sp>
          <p:sp>
            <p:nvSpPr>
              <p:cNvPr id="91251" name="Rectangle 238"/>
              <p:cNvSpPr>
                <a:spLocks noChangeArrowheads="1"/>
              </p:cNvSpPr>
              <p:nvPr/>
            </p:nvSpPr>
            <p:spPr bwMode="auto">
              <a:xfrm>
                <a:off x="1607" y="3449"/>
                <a:ext cx="2827" cy="9"/>
              </a:xfrm>
              <a:prstGeom prst="rect">
                <a:avLst/>
              </a:prstGeom>
              <a:solidFill>
                <a:srgbClr val="F9F9F9"/>
              </a:solidFill>
              <a:ln w="9525">
                <a:noFill/>
                <a:miter lim="800000"/>
                <a:headEnd/>
                <a:tailEnd/>
              </a:ln>
            </p:spPr>
            <p:txBody>
              <a:bodyPr/>
              <a:lstStyle/>
              <a:p>
                <a:endParaRPr lang="en-US"/>
              </a:p>
            </p:txBody>
          </p:sp>
          <p:sp>
            <p:nvSpPr>
              <p:cNvPr id="91252" name="Rectangle 239"/>
              <p:cNvSpPr>
                <a:spLocks noChangeArrowheads="1"/>
              </p:cNvSpPr>
              <p:nvPr/>
            </p:nvSpPr>
            <p:spPr bwMode="auto">
              <a:xfrm>
                <a:off x="1607" y="2183"/>
                <a:ext cx="35" cy="1266"/>
              </a:xfrm>
              <a:prstGeom prst="rect">
                <a:avLst/>
              </a:prstGeom>
              <a:solidFill>
                <a:srgbClr val="F9F9F9"/>
              </a:solidFill>
              <a:ln w="9525">
                <a:noFill/>
                <a:miter lim="800000"/>
                <a:headEnd/>
                <a:tailEnd/>
              </a:ln>
            </p:spPr>
            <p:txBody>
              <a:bodyPr/>
              <a:lstStyle/>
              <a:p>
                <a:endParaRPr lang="en-US"/>
              </a:p>
            </p:txBody>
          </p:sp>
          <p:sp>
            <p:nvSpPr>
              <p:cNvPr id="91253" name="Rectangle 240"/>
              <p:cNvSpPr>
                <a:spLocks noChangeArrowheads="1"/>
              </p:cNvSpPr>
              <p:nvPr/>
            </p:nvSpPr>
            <p:spPr bwMode="auto">
              <a:xfrm>
                <a:off x="4399" y="2183"/>
                <a:ext cx="35" cy="1266"/>
              </a:xfrm>
              <a:prstGeom prst="rect">
                <a:avLst/>
              </a:prstGeom>
              <a:solidFill>
                <a:srgbClr val="F9F9F9"/>
              </a:solidFill>
              <a:ln w="9525">
                <a:noFill/>
                <a:miter lim="800000"/>
                <a:headEnd/>
                <a:tailEnd/>
              </a:ln>
            </p:spPr>
            <p:txBody>
              <a:bodyPr/>
              <a:lstStyle/>
              <a:p>
                <a:endParaRPr lang="en-US"/>
              </a:p>
            </p:txBody>
          </p:sp>
          <p:sp>
            <p:nvSpPr>
              <p:cNvPr id="91254" name="Rectangle 241"/>
              <p:cNvSpPr>
                <a:spLocks noChangeArrowheads="1"/>
              </p:cNvSpPr>
              <p:nvPr/>
            </p:nvSpPr>
            <p:spPr bwMode="auto">
              <a:xfrm>
                <a:off x="1642" y="2183"/>
                <a:ext cx="2757" cy="18"/>
              </a:xfrm>
              <a:prstGeom prst="rect">
                <a:avLst/>
              </a:prstGeom>
              <a:solidFill>
                <a:srgbClr val="F8F8F8"/>
              </a:solidFill>
              <a:ln w="9525">
                <a:noFill/>
                <a:miter lim="800000"/>
                <a:headEnd/>
                <a:tailEnd/>
              </a:ln>
            </p:spPr>
            <p:txBody>
              <a:bodyPr/>
              <a:lstStyle/>
              <a:p>
                <a:endParaRPr lang="en-US"/>
              </a:p>
            </p:txBody>
          </p:sp>
          <p:sp>
            <p:nvSpPr>
              <p:cNvPr id="91255" name="Rectangle 242"/>
              <p:cNvSpPr>
                <a:spLocks noChangeArrowheads="1"/>
              </p:cNvSpPr>
              <p:nvPr/>
            </p:nvSpPr>
            <p:spPr bwMode="auto">
              <a:xfrm>
                <a:off x="1642" y="3431"/>
                <a:ext cx="2757" cy="18"/>
              </a:xfrm>
              <a:prstGeom prst="rect">
                <a:avLst/>
              </a:prstGeom>
              <a:solidFill>
                <a:srgbClr val="F8F8F8"/>
              </a:solidFill>
              <a:ln w="9525">
                <a:noFill/>
                <a:miter lim="800000"/>
                <a:headEnd/>
                <a:tailEnd/>
              </a:ln>
            </p:spPr>
            <p:txBody>
              <a:bodyPr/>
              <a:lstStyle/>
              <a:p>
                <a:endParaRPr lang="en-US"/>
              </a:p>
            </p:txBody>
          </p:sp>
          <p:sp>
            <p:nvSpPr>
              <p:cNvPr id="91256" name="Rectangle 243"/>
              <p:cNvSpPr>
                <a:spLocks noChangeArrowheads="1"/>
              </p:cNvSpPr>
              <p:nvPr/>
            </p:nvSpPr>
            <p:spPr bwMode="auto">
              <a:xfrm>
                <a:off x="1642" y="2201"/>
                <a:ext cx="35" cy="1230"/>
              </a:xfrm>
              <a:prstGeom prst="rect">
                <a:avLst/>
              </a:prstGeom>
              <a:solidFill>
                <a:srgbClr val="F8F8F8"/>
              </a:solidFill>
              <a:ln w="9525">
                <a:noFill/>
                <a:miter lim="800000"/>
                <a:headEnd/>
                <a:tailEnd/>
              </a:ln>
            </p:spPr>
            <p:txBody>
              <a:bodyPr/>
              <a:lstStyle/>
              <a:p>
                <a:endParaRPr lang="en-US"/>
              </a:p>
            </p:txBody>
          </p:sp>
          <p:sp>
            <p:nvSpPr>
              <p:cNvPr id="91257" name="Rectangle 244"/>
              <p:cNvSpPr>
                <a:spLocks noChangeArrowheads="1"/>
              </p:cNvSpPr>
              <p:nvPr/>
            </p:nvSpPr>
            <p:spPr bwMode="auto">
              <a:xfrm>
                <a:off x="4364" y="2201"/>
                <a:ext cx="35" cy="1230"/>
              </a:xfrm>
              <a:prstGeom prst="rect">
                <a:avLst/>
              </a:prstGeom>
              <a:solidFill>
                <a:srgbClr val="F8F8F8"/>
              </a:solidFill>
              <a:ln w="9525">
                <a:noFill/>
                <a:miter lim="800000"/>
                <a:headEnd/>
                <a:tailEnd/>
              </a:ln>
            </p:spPr>
            <p:txBody>
              <a:bodyPr/>
              <a:lstStyle/>
              <a:p>
                <a:endParaRPr lang="en-US"/>
              </a:p>
            </p:txBody>
          </p:sp>
          <p:sp>
            <p:nvSpPr>
              <p:cNvPr id="91258" name="Rectangle 245"/>
              <p:cNvSpPr>
                <a:spLocks noChangeArrowheads="1"/>
              </p:cNvSpPr>
              <p:nvPr/>
            </p:nvSpPr>
            <p:spPr bwMode="auto">
              <a:xfrm>
                <a:off x="1677" y="2201"/>
                <a:ext cx="2687" cy="18"/>
              </a:xfrm>
              <a:prstGeom prst="rect">
                <a:avLst/>
              </a:prstGeom>
              <a:solidFill>
                <a:srgbClr val="F6F6F6"/>
              </a:solidFill>
              <a:ln w="9525">
                <a:noFill/>
                <a:miter lim="800000"/>
                <a:headEnd/>
                <a:tailEnd/>
              </a:ln>
            </p:spPr>
            <p:txBody>
              <a:bodyPr/>
              <a:lstStyle/>
              <a:p>
                <a:endParaRPr lang="en-US"/>
              </a:p>
            </p:txBody>
          </p:sp>
          <p:sp>
            <p:nvSpPr>
              <p:cNvPr id="91259" name="Rectangle 246"/>
              <p:cNvSpPr>
                <a:spLocks noChangeArrowheads="1"/>
              </p:cNvSpPr>
              <p:nvPr/>
            </p:nvSpPr>
            <p:spPr bwMode="auto">
              <a:xfrm>
                <a:off x="1677" y="3414"/>
                <a:ext cx="2687" cy="17"/>
              </a:xfrm>
              <a:prstGeom prst="rect">
                <a:avLst/>
              </a:prstGeom>
              <a:solidFill>
                <a:srgbClr val="F6F6F6"/>
              </a:solidFill>
              <a:ln w="9525">
                <a:noFill/>
                <a:miter lim="800000"/>
                <a:headEnd/>
                <a:tailEnd/>
              </a:ln>
            </p:spPr>
            <p:txBody>
              <a:bodyPr/>
              <a:lstStyle/>
              <a:p>
                <a:endParaRPr lang="en-US"/>
              </a:p>
            </p:txBody>
          </p:sp>
          <p:sp>
            <p:nvSpPr>
              <p:cNvPr id="91260" name="Rectangle 247"/>
              <p:cNvSpPr>
                <a:spLocks noChangeArrowheads="1"/>
              </p:cNvSpPr>
              <p:nvPr/>
            </p:nvSpPr>
            <p:spPr bwMode="auto">
              <a:xfrm>
                <a:off x="1677" y="2219"/>
                <a:ext cx="35" cy="1195"/>
              </a:xfrm>
              <a:prstGeom prst="rect">
                <a:avLst/>
              </a:prstGeom>
              <a:solidFill>
                <a:srgbClr val="F6F6F6"/>
              </a:solidFill>
              <a:ln w="9525">
                <a:noFill/>
                <a:miter lim="800000"/>
                <a:headEnd/>
                <a:tailEnd/>
              </a:ln>
            </p:spPr>
            <p:txBody>
              <a:bodyPr/>
              <a:lstStyle/>
              <a:p>
                <a:endParaRPr lang="en-US"/>
              </a:p>
            </p:txBody>
          </p:sp>
          <p:sp>
            <p:nvSpPr>
              <p:cNvPr id="91261" name="Rectangle 248"/>
              <p:cNvSpPr>
                <a:spLocks noChangeArrowheads="1"/>
              </p:cNvSpPr>
              <p:nvPr/>
            </p:nvSpPr>
            <p:spPr bwMode="auto">
              <a:xfrm>
                <a:off x="4329" y="2219"/>
                <a:ext cx="35" cy="1195"/>
              </a:xfrm>
              <a:prstGeom prst="rect">
                <a:avLst/>
              </a:prstGeom>
              <a:solidFill>
                <a:srgbClr val="F6F6F6"/>
              </a:solidFill>
              <a:ln w="9525">
                <a:noFill/>
                <a:miter lim="800000"/>
                <a:headEnd/>
                <a:tailEnd/>
              </a:ln>
            </p:spPr>
            <p:txBody>
              <a:bodyPr/>
              <a:lstStyle/>
              <a:p>
                <a:endParaRPr lang="en-US"/>
              </a:p>
            </p:txBody>
          </p:sp>
          <p:sp>
            <p:nvSpPr>
              <p:cNvPr id="91262" name="Rectangle 249"/>
              <p:cNvSpPr>
                <a:spLocks noChangeArrowheads="1"/>
              </p:cNvSpPr>
              <p:nvPr/>
            </p:nvSpPr>
            <p:spPr bwMode="auto">
              <a:xfrm>
                <a:off x="1712" y="2219"/>
                <a:ext cx="2617" cy="17"/>
              </a:xfrm>
              <a:prstGeom prst="rect">
                <a:avLst/>
              </a:prstGeom>
              <a:solidFill>
                <a:srgbClr val="F5F5F5"/>
              </a:solidFill>
              <a:ln w="9525">
                <a:noFill/>
                <a:miter lim="800000"/>
                <a:headEnd/>
                <a:tailEnd/>
              </a:ln>
            </p:spPr>
            <p:txBody>
              <a:bodyPr/>
              <a:lstStyle/>
              <a:p>
                <a:endParaRPr lang="en-US"/>
              </a:p>
            </p:txBody>
          </p:sp>
          <p:sp>
            <p:nvSpPr>
              <p:cNvPr id="91263" name="Rectangle 250"/>
              <p:cNvSpPr>
                <a:spLocks noChangeArrowheads="1"/>
              </p:cNvSpPr>
              <p:nvPr/>
            </p:nvSpPr>
            <p:spPr bwMode="auto">
              <a:xfrm>
                <a:off x="1712" y="3396"/>
                <a:ext cx="2617" cy="18"/>
              </a:xfrm>
              <a:prstGeom prst="rect">
                <a:avLst/>
              </a:prstGeom>
              <a:solidFill>
                <a:srgbClr val="F5F5F5"/>
              </a:solidFill>
              <a:ln w="9525">
                <a:noFill/>
                <a:miter lim="800000"/>
                <a:headEnd/>
                <a:tailEnd/>
              </a:ln>
            </p:spPr>
            <p:txBody>
              <a:bodyPr/>
              <a:lstStyle/>
              <a:p>
                <a:endParaRPr lang="en-US"/>
              </a:p>
            </p:txBody>
          </p:sp>
          <p:sp>
            <p:nvSpPr>
              <p:cNvPr id="91264" name="Rectangle 251"/>
              <p:cNvSpPr>
                <a:spLocks noChangeArrowheads="1"/>
              </p:cNvSpPr>
              <p:nvPr/>
            </p:nvSpPr>
            <p:spPr bwMode="auto">
              <a:xfrm>
                <a:off x="1712" y="2236"/>
                <a:ext cx="35" cy="1160"/>
              </a:xfrm>
              <a:prstGeom prst="rect">
                <a:avLst/>
              </a:prstGeom>
              <a:solidFill>
                <a:srgbClr val="F5F5F5"/>
              </a:solidFill>
              <a:ln w="9525">
                <a:noFill/>
                <a:miter lim="800000"/>
                <a:headEnd/>
                <a:tailEnd/>
              </a:ln>
            </p:spPr>
            <p:txBody>
              <a:bodyPr/>
              <a:lstStyle/>
              <a:p>
                <a:endParaRPr lang="en-US"/>
              </a:p>
            </p:txBody>
          </p:sp>
          <p:sp>
            <p:nvSpPr>
              <p:cNvPr id="91265" name="Rectangle 252"/>
              <p:cNvSpPr>
                <a:spLocks noChangeArrowheads="1"/>
              </p:cNvSpPr>
              <p:nvPr/>
            </p:nvSpPr>
            <p:spPr bwMode="auto">
              <a:xfrm>
                <a:off x="4294" y="2236"/>
                <a:ext cx="35" cy="1160"/>
              </a:xfrm>
              <a:prstGeom prst="rect">
                <a:avLst/>
              </a:prstGeom>
              <a:solidFill>
                <a:srgbClr val="F5F5F5"/>
              </a:solidFill>
              <a:ln w="9525">
                <a:noFill/>
                <a:miter lim="800000"/>
                <a:headEnd/>
                <a:tailEnd/>
              </a:ln>
            </p:spPr>
            <p:txBody>
              <a:bodyPr/>
              <a:lstStyle/>
              <a:p>
                <a:endParaRPr lang="en-US"/>
              </a:p>
            </p:txBody>
          </p:sp>
          <p:sp>
            <p:nvSpPr>
              <p:cNvPr id="91266" name="Rectangle 253"/>
              <p:cNvSpPr>
                <a:spLocks noChangeArrowheads="1"/>
              </p:cNvSpPr>
              <p:nvPr/>
            </p:nvSpPr>
            <p:spPr bwMode="auto">
              <a:xfrm>
                <a:off x="1747" y="2236"/>
                <a:ext cx="2547" cy="18"/>
              </a:xfrm>
              <a:prstGeom prst="rect">
                <a:avLst/>
              </a:prstGeom>
              <a:solidFill>
                <a:srgbClr val="F4F4F4"/>
              </a:solidFill>
              <a:ln w="9525">
                <a:noFill/>
                <a:miter lim="800000"/>
                <a:headEnd/>
                <a:tailEnd/>
              </a:ln>
            </p:spPr>
            <p:txBody>
              <a:bodyPr/>
              <a:lstStyle/>
              <a:p>
                <a:endParaRPr lang="en-US"/>
              </a:p>
            </p:txBody>
          </p:sp>
          <p:sp>
            <p:nvSpPr>
              <p:cNvPr id="91267" name="Rectangle 254"/>
              <p:cNvSpPr>
                <a:spLocks noChangeArrowheads="1"/>
              </p:cNvSpPr>
              <p:nvPr/>
            </p:nvSpPr>
            <p:spPr bwMode="auto">
              <a:xfrm>
                <a:off x="1747" y="3378"/>
                <a:ext cx="2547" cy="18"/>
              </a:xfrm>
              <a:prstGeom prst="rect">
                <a:avLst/>
              </a:prstGeom>
              <a:solidFill>
                <a:srgbClr val="F4F4F4"/>
              </a:solidFill>
              <a:ln w="9525">
                <a:noFill/>
                <a:miter lim="800000"/>
                <a:headEnd/>
                <a:tailEnd/>
              </a:ln>
            </p:spPr>
            <p:txBody>
              <a:bodyPr/>
              <a:lstStyle/>
              <a:p>
                <a:endParaRPr lang="en-US"/>
              </a:p>
            </p:txBody>
          </p:sp>
          <p:sp>
            <p:nvSpPr>
              <p:cNvPr id="91268" name="Rectangle 255"/>
              <p:cNvSpPr>
                <a:spLocks noChangeArrowheads="1"/>
              </p:cNvSpPr>
              <p:nvPr/>
            </p:nvSpPr>
            <p:spPr bwMode="auto">
              <a:xfrm>
                <a:off x="1747" y="2254"/>
                <a:ext cx="35" cy="1124"/>
              </a:xfrm>
              <a:prstGeom prst="rect">
                <a:avLst/>
              </a:prstGeom>
              <a:solidFill>
                <a:srgbClr val="F4F4F4"/>
              </a:solidFill>
              <a:ln w="9525">
                <a:noFill/>
                <a:miter lim="800000"/>
                <a:headEnd/>
                <a:tailEnd/>
              </a:ln>
            </p:spPr>
            <p:txBody>
              <a:bodyPr/>
              <a:lstStyle/>
              <a:p>
                <a:endParaRPr lang="en-US"/>
              </a:p>
            </p:txBody>
          </p:sp>
          <p:sp>
            <p:nvSpPr>
              <p:cNvPr id="91269" name="Rectangle 256"/>
              <p:cNvSpPr>
                <a:spLocks noChangeArrowheads="1"/>
              </p:cNvSpPr>
              <p:nvPr/>
            </p:nvSpPr>
            <p:spPr bwMode="auto">
              <a:xfrm>
                <a:off x="4250" y="2254"/>
                <a:ext cx="44" cy="1124"/>
              </a:xfrm>
              <a:prstGeom prst="rect">
                <a:avLst/>
              </a:prstGeom>
              <a:solidFill>
                <a:srgbClr val="F4F4F4"/>
              </a:solidFill>
              <a:ln w="9525">
                <a:noFill/>
                <a:miter lim="800000"/>
                <a:headEnd/>
                <a:tailEnd/>
              </a:ln>
            </p:spPr>
            <p:txBody>
              <a:bodyPr/>
              <a:lstStyle/>
              <a:p>
                <a:endParaRPr lang="en-US"/>
              </a:p>
            </p:txBody>
          </p:sp>
          <p:sp>
            <p:nvSpPr>
              <p:cNvPr id="91270" name="Rectangle 257"/>
              <p:cNvSpPr>
                <a:spLocks noChangeArrowheads="1"/>
              </p:cNvSpPr>
              <p:nvPr/>
            </p:nvSpPr>
            <p:spPr bwMode="auto">
              <a:xfrm>
                <a:off x="1782" y="2254"/>
                <a:ext cx="2468" cy="17"/>
              </a:xfrm>
              <a:prstGeom prst="rect">
                <a:avLst/>
              </a:prstGeom>
              <a:solidFill>
                <a:srgbClr val="F2F2F2"/>
              </a:solidFill>
              <a:ln w="9525">
                <a:noFill/>
                <a:miter lim="800000"/>
                <a:headEnd/>
                <a:tailEnd/>
              </a:ln>
            </p:spPr>
            <p:txBody>
              <a:bodyPr/>
              <a:lstStyle/>
              <a:p>
                <a:endParaRPr lang="en-US"/>
              </a:p>
            </p:txBody>
          </p:sp>
          <p:sp>
            <p:nvSpPr>
              <p:cNvPr id="91271" name="Rectangle 258"/>
              <p:cNvSpPr>
                <a:spLocks noChangeArrowheads="1"/>
              </p:cNvSpPr>
              <p:nvPr/>
            </p:nvSpPr>
            <p:spPr bwMode="auto">
              <a:xfrm>
                <a:off x="1782" y="3361"/>
                <a:ext cx="2468" cy="17"/>
              </a:xfrm>
              <a:prstGeom prst="rect">
                <a:avLst/>
              </a:prstGeom>
              <a:solidFill>
                <a:srgbClr val="F2F2F2"/>
              </a:solidFill>
              <a:ln w="9525">
                <a:noFill/>
                <a:miter lim="800000"/>
                <a:headEnd/>
                <a:tailEnd/>
              </a:ln>
            </p:spPr>
            <p:txBody>
              <a:bodyPr/>
              <a:lstStyle/>
              <a:p>
                <a:endParaRPr lang="en-US"/>
              </a:p>
            </p:txBody>
          </p:sp>
          <p:sp>
            <p:nvSpPr>
              <p:cNvPr id="91272" name="Rectangle 259"/>
              <p:cNvSpPr>
                <a:spLocks noChangeArrowheads="1"/>
              </p:cNvSpPr>
              <p:nvPr/>
            </p:nvSpPr>
            <p:spPr bwMode="auto">
              <a:xfrm>
                <a:off x="1782" y="2271"/>
                <a:ext cx="35" cy="1090"/>
              </a:xfrm>
              <a:prstGeom prst="rect">
                <a:avLst/>
              </a:prstGeom>
              <a:solidFill>
                <a:srgbClr val="F2F2F2"/>
              </a:solidFill>
              <a:ln w="9525">
                <a:noFill/>
                <a:miter lim="800000"/>
                <a:headEnd/>
                <a:tailEnd/>
              </a:ln>
            </p:spPr>
            <p:txBody>
              <a:bodyPr/>
              <a:lstStyle/>
              <a:p>
                <a:endParaRPr lang="en-US"/>
              </a:p>
            </p:txBody>
          </p:sp>
          <p:sp>
            <p:nvSpPr>
              <p:cNvPr id="91273" name="Rectangle 260"/>
              <p:cNvSpPr>
                <a:spLocks noChangeArrowheads="1"/>
              </p:cNvSpPr>
              <p:nvPr/>
            </p:nvSpPr>
            <p:spPr bwMode="auto">
              <a:xfrm>
                <a:off x="4215" y="2271"/>
                <a:ext cx="35" cy="1090"/>
              </a:xfrm>
              <a:prstGeom prst="rect">
                <a:avLst/>
              </a:prstGeom>
              <a:solidFill>
                <a:srgbClr val="F2F2F2"/>
              </a:solidFill>
              <a:ln w="9525">
                <a:noFill/>
                <a:miter lim="800000"/>
                <a:headEnd/>
                <a:tailEnd/>
              </a:ln>
            </p:spPr>
            <p:txBody>
              <a:bodyPr/>
              <a:lstStyle/>
              <a:p>
                <a:endParaRPr lang="en-US"/>
              </a:p>
            </p:txBody>
          </p:sp>
          <p:sp>
            <p:nvSpPr>
              <p:cNvPr id="91274" name="Rectangle 261"/>
              <p:cNvSpPr>
                <a:spLocks noChangeArrowheads="1"/>
              </p:cNvSpPr>
              <p:nvPr/>
            </p:nvSpPr>
            <p:spPr bwMode="auto">
              <a:xfrm>
                <a:off x="1817" y="2271"/>
                <a:ext cx="2398" cy="9"/>
              </a:xfrm>
              <a:prstGeom prst="rect">
                <a:avLst/>
              </a:prstGeom>
              <a:solidFill>
                <a:srgbClr val="F1F1F1"/>
              </a:solidFill>
              <a:ln w="9525">
                <a:noFill/>
                <a:miter lim="800000"/>
                <a:headEnd/>
                <a:tailEnd/>
              </a:ln>
            </p:spPr>
            <p:txBody>
              <a:bodyPr/>
              <a:lstStyle/>
              <a:p>
                <a:endParaRPr lang="en-US"/>
              </a:p>
            </p:txBody>
          </p:sp>
          <p:sp>
            <p:nvSpPr>
              <p:cNvPr id="91275" name="Rectangle 262"/>
              <p:cNvSpPr>
                <a:spLocks noChangeArrowheads="1"/>
              </p:cNvSpPr>
              <p:nvPr/>
            </p:nvSpPr>
            <p:spPr bwMode="auto">
              <a:xfrm>
                <a:off x="1817" y="3343"/>
                <a:ext cx="2398" cy="18"/>
              </a:xfrm>
              <a:prstGeom prst="rect">
                <a:avLst/>
              </a:prstGeom>
              <a:solidFill>
                <a:srgbClr val="F1F1F1"/>
              </a:solidFill>
              <a:ln w="9525">
                <a:noFill/>
                <a:miter lim="800000"/>
                <a:headEnd/>
                <a:tailEnd/>
              </a:ln>
            </p:spPr>
            <p:txBody>
              <a:bodyPr/>
              <a:lstStyle/>
              <a:p>
                <a:endParaRPr lang="en-US"/>
              </a:p>
            </p:txBody>
          </p:sp>
          <p:sp>
            <p:nvSpPr>
              <p:cNvPr id="91276" name="Rectangle 263"/>
              <p:cNvSpPr>
                <a:spLocks noChangeArrowheads="1"/>
              </p:cNvSpPr>
              <p:nvPr/>
            </p:nvSpPr>
            <p:spPr bwMode="auto">
              <a:xfrm>
                <a:off x="1817" y="2280"/>
                <a:ext cx="35" cy="1063"/>
              </a:xfrm>
              <a:prstGeom prst="rect">
                <a:avLst/>
              </a:prstGeom>
              <a:solidFill>
                <a:srgbClr val="F1F1F1"/>
              </a:solidFill>
              <a:ln w="9525">
                <a:noFill/>
                <a:miter lim="800000"/>
                <a:headEnd/>
                <a:tailEnd/>
              </a:ln>
            </p:spPr>
            <p:txBody>
              <a:bodyPr/>
              <a:lstStyle/>
              <a:p>
                <a:endParaRPr lang="en-US"/>
              </a:p>
            </p:txBody>
          </p:sp>
          <p:sp>
            <p:nvSpPr>
              <p:cNvPr id="91277" name="Rectangle 264"/>
              <p:cNvSpPr>
                <a:spLocks noChangeArrowheads="1"/>
              </p:cNvSpPr>
              <p:nvPr/>
            </p:nvSpPr>
            <p:spPr bwMode="auto">
              <a:xfrm>
                <a:off x="4180" y="2280"/>
                <a:ext cx="35" cy="1063"/>
              </a:xfrm>
              <a:prstGeom prst="rect">
                <a:avLst/>
              </a:prstGeom>
              <a:solidFill>
                <a:srgbClr val="F1F1F1"/>
              </a:solidFill>
              <a:ln w="9525">
                <a:noFill/>
                <a:miter lim="800000"/>
                <a:headEnd/>
                <a:tailEnd/>
              </a:ln>
            </p:spPr>
            <p:txBody>
              <a:bodyPr/>
              <a:lstStyle/>
              <a:p>
                <a:endParaRPr lang="en-US"/>
              </a:p>
            </p:txBody>
          </p:sp>
          <p:sp>
            <p:nvSpPr>
              <p:cNvPr id="91278" name="Rectangle 265"/>
              <p:cNvSpPr>
                <a:spLocks noChangeArrowheads="1"/>
              </p:cNvSpPr>
              <p:nvPr/>
            </p:nvSpPr>
            <p:spPr bwMode="auto">
              <a:xfrm>
                <a:off x="1852" y="2280"/>
                <a:ext cx="2328" cy="18"/>
              </a:xfrm>
              <a:prstGeom prst="rect">
                <a:avLst/>
              </a:prstGeom>
              <a:solidFill>
                <a:srgbClr val="EFEFEF"/>
              </a:solidFill>
              <a:ln w="9525">
                <a:noFill/>
                <a:miter lim="800000"/>
                <a:headEnd/>
                <a:tailEnd/>
              </a:ln>
            </p:spPr>
            <p:txBody>
              <a:bodyPr/>
              <a:lstStyle/>
              <a:p>
                <a:endParaRPr lang="en-US"/>
              </a:p>
            </p:txBody>
          </p:sp>
          <p:sp>
            <p:nvSpPr>
              <p:cNvPr id="91279" name="Rectangle 266"/>
              <p:cNvSpPr>
                <a:spLocks noChangeArrowheads="1"/>
              </p:cNvSpPr>
              <p:nvPr/>
            </p:nvSpPr>
            <p:spPr bwMode="auto">
              <a:xfrm>
                <a:off x="1852" y="3326"/>
                <a:ext cx="2328" cy="17"/>
              </a:xfrm>
              <a:prstGeom prst="rect">
                <a:avLst/>
              </a:prstGeom>
              <a:solidFill>
                <a:srgbClr val="EFEFEF"/>
              </a:solidFill>
              <a:ln w="9525">
                <a:noFill/>
                <a:miter lim="800000"/>
                <a:headEnd/>
                <a:tailEnd/>
              </a:ln>
            </p:spPr>
            <p:txBody>
              <a:bodyPr/>
              <a:lstStyle/>
              <a:p>
                <a:endParaRPr lang="en-US"/>
              </a:p>
            </p:txBody>
          </p:sp>
          <p:sp>
            <p:nvSpPr>
              <p:cNvPr id="91280" name="Rectangle 267"/>
              <p:cNvSpPr>
                <a:spLocks noChangeArrowheads="1"/>
              </p:cNvSpPr>
              <p:nvPr/>
            </p:nvSpPr>
            <p:spPr bwMode="auto">
              <a:xfrm>
                <a:off x="1852" y="2298"/>
                <a:ext cx="44" cy="1028"/>
              </a:xfrm>
              <a:prstGeom prst="rect">
                <a:avLst/>
              </a:prstGeom>
              <a:solidFill>
                <a:srgbClr val="EFEFEF"/>
              </a:solidFill>
              <a:ln w="9525">
                <a:noFill/>
                <a:miter lim="800000"/>
                <a:headEnd/>
                <a:tailEnd/>
              </a:ln>
            </p:spPr>
            <p:txBody>
              <a:bodyPr/>
              <a:lstStyle/>
              <a:p>
                <a:endParaRPr lang="en-US"/>
              </a:p>
            </p:txBody>
          </p:sp>
          <p:sp>
            <p:nvSpPr>
              <p:cNvPr id="91281" name="Rectangle 268"/>
              <p:cNvSpPr>
                <a:spLocks noChangeArrowheads="1"/>
              </p:cNvSpPr>
              <p:nvPr/>
            </p:nvSpPr>
            <p:spPr bwMode="auto">
              <a:xfrm>
                <a:off x="4145" y="2298"/>
                <a:ext cx="35" cy="1028"/>
              </a:xfrm>
              <a:prstGeom prst="rect">
                <a:avLst/>
              </a:prstGeom>
              <a:solidFill>
                <a:srgbClr val="EFEFEF"/>
              </a:solidFill>
              <a:ln w="9525">
                <a:noFill/>
                <a:miter lim="800000"/>
                <a:headEnd/>
                <a:tailEnd/>
              </a:ln>
            </p:spPr>
            <p:txBody>
              <a:bodyPr/>
              <a:lstStyle/>
              <a:p>
                <a:endParaRPr lang="en-US"/>
              </a:p>
            </p:txBody>
          </p:sp>
          <p:sp>
            <p:nvSpPr>
              <p:cNvPr id="91282" name="Rectangle 269"/>
              <p:cNvSpPr>
                <a:spLocks noChangeArrowheads="1"/>
              </p:cNvSpPr>
              <p:nvPr/>
            </p:nvSpPr>
            <p:spPr bwMode="auto">
              <a:xfrm>
                <a:off x="1896" y="2298"/>
                <a:ext cx="2249" cy="17"/>
              </a:xfrm>
              <a:prstGeom prst="rect">
                <a:avLst/>
              </a:prstGeom>
              <a:solidFill>
                <a:srgbClr val="EDEDED"/>
              </a:solidFill>
              <a:ln w="9525">
                <a:noFill/>
                <a:miter lim="800000"/>
                <a:headEnd/>
                <a:tailEnd/>
              </a:ln>
            </p:spPr>
            <p:txBody>
              <a:bodyPr/>
              <a:lstStyle/>
              <a:p>
                <a:endParaRPr lang="en-US"/>
              </a:p>
            </p:txBody>
          </p:sp>
          <p:sp>
            <p:nvSpPr>
              <p:cNvPr id="91283" name="Rectangle 270"/>
              <p:cNvSpPr>
                <a:spLocks noChangeArrowheads="1"/>
              </p:cNvSpPr>
              <p:nvPr/>
            </p:nvSpPr>
            <p:spPr bwMode="auto">
              <a:xfrm>
                <a:off x="1896" y="3308"/>
                <a:ext cx="2249" cy="18"/>
              </a:xfrm>
              <a:prstGeom prst="rect">
                <a:avLst/>
              </a:prstGeom>
              <a:solidFill>
                <a:srgbClr val="EDEDED"/>
              </a:solidFill>
              <a:ln w="9525">
                <a:noFill/>
                <a:miter lim="800000"/>
                <a:headEnd/>
                <a:tailEnd/>
              </a:ln>
            </p:spPr>
            <p:txBody>
              <a:bodyPr/>
              <a:lstStyle/>
              <a:p>
                <a:endParaRPr lang="en-US"/>
              </a:p>
            </p:txBody>
          </p:sp>
          <p:sp>
            <p:nvSpPr>
              <p:cNvPr id="91284" name="Rectangle 271"/>
              <p:cNvSpPr>
                <a:spLocks noChangeArrowheads="1"/>
              </p:cNvSpPr>
              <p:nvPr/>
            </p:nvSpPr>
            <p:spPr bwMode="auto">
              <a:xfrm>
                <a:off x="1896" y="2315"/>
                <a:ext cx="36" cy="993"/>
              </a:xfrm>
              <a:prstGeom prst="rect">
                <a:avLst/>
              </a:prstGeom>
              <a:solidFill>
                <a:srgbClr val="EDEDED"/>
              </a:solidFill>
              <a:ln w="9525">
                <a:noFill/>
                <a:miter lim="800000"/>
                <a:headEnd/>
                <a:tailEnd/>
              </a:ln>
            </p:spPr>
            <p:txBody>
              <a:bodyPr/>
              <a:lstStyle/>
              <a:p>
                <a:endParaRPr lang="en-US"/>
              </a:p>
            </p:txBody>
          </p:sp>
          <p:sp>
            <p:nvSpPr>
              <p:cNvPr id="91285" name="Rectangle 272"/>
              <p:cNvSpPr>
                <a:spLocks noChangeArrowheads="1"/>
              </p:cNvSpPr>
              <p:nvPr/>
            </p:nvSpPr>
            <p:spPr bwMode="auto">
              <a:xfrm>
                <a:off x="4110" y="2315"/>
                <a:ext cx="35" cy="993"/>
              </a:xfrm>
              <a:prstGeom prst="rect">
                <a:avLst/>
              </a:prstGeom>
              <a:solidFill>
                <a:srgbClr val="EDEDED"/>
              </a:solidFill>
              <a:ln w="9525">
                <a:noFill/>
                <a:miter lim="800000"/>
                <a:headEnd/>
                <a:tailEnd/>
              </a:ln>
            </p:spPr>
            <p:txBody>
              <a:bodyPr/>
              <a:lstStyle/>
              <a:p>
                <a:endParaRPr lang="en-US"/>
              </a:p>
            </p:txBody>
          </p:sp>
          <p:sp>
            <p:nvSpPr>
              <p:cNvPr id="91286" name="Rectangle 273"/>
              <p:cNvSpPr>
                <a:spLocks noChangeArrowheads="1"/>
              </p:cNvSpPr>
              <p:nvPr/>
            </p:nvSpPr>
            <p:spPr bwMode="auto">
              <a:xfrm>
                <a:off x="1932" y="2315"/>
                <a:ext cx="2178" cy="18"/>
              </a:xfrm>
              <a:prstGeom prst="rect">
                <a:avLst/>
              </a:prstGeom>
              <a:solidFill>
                <a:srgbClr val="ECECEC"/>
              </a:solidFill>
              <a:ln w="9525">
                <a:noFill/>
                <a:miter lim="800000"/>
                <a:headEnd/>
                <a:tailEnd/>
              </a:ln>
            </p:spPr>
            <p:txBody>
              <a:bodyPr/>
              <a:lstStyle/>
              <a:p>
                <a:endParaRPr lang="en-US"/>
              </a:p>
            </p:txBody>
          </p:sp>
          <p:sp>
            <p:nvSpPr>
              <p:cNvPr id="91287" name="Rectangle 274"/>
              <p:cNvSpPr>
                <a:spLocks noChangeArrowheads="1"/>
              </p:cNvSpPr>
              <p:nvPr/>
            </p:nvSpPr>
            <p:spPr bwMode="auto">
              <a:xfrm>
                <a:off x="1932" y="3291"/>
                <a:ext cx="2178" cy="17"/>
              </a:xfrm>
              <a:prstGeom prst="rect">
                <a:avLst/>
              </a:prstGeom>
              <a:solidFill>
                <a:srgbClr val="ECECEC"/>
              </a:solidFill>
              <a:ln w="9525">
                <a:noFill/>
                <a:miter lim="800000"/>
                <a:headEnd/>
                <a:tailEnd/>
              </a:ln>
            </p:spPr>
            <p:txBody>
              <a:bodyPr/>
              <a:lstStyle/>
              <a:p>
                <a:endParaRPr lang="en-US"/>
              </a:p>
            </p:txBody>
          </p:sp>
          <p:sp>
            <p:nvSpPr>
              <p:cNvPr id="91288" name="Rectangle 275"/>
              <p:cNvSpPr>
                <a:spLocks noChangeArrowheads="1"/>
              </p:cNvSpPr>
              <p:nvPr/>
            </p:nvSpPr>
            <p:spPr bwMode="auto">
              <a:xfrm>
                <a:off x="1932" y="2333"/>
                <a:ext cx="35" cy="958"/>
              </a:xfrm>
              <a:prstGeom prst="rect">
                <a:avLst/>
              </a:prstGeom>
              <a:solidFill>
                <a:srgbClr val="ECECEC"/>
              </a:solidFill>
              <a:ln w="9525">
                <a:noFill/>
                <a:miter lim="800000"/>
                <a:headEnd/>
                <a:tailEnd/>
              </a:ln>
            </p:spPr>
            <p:txBody>
              <a:bodyPr/>
              <a:lstStyle/>
              <a:p>
                <a:endParaRPr lang="en-US"/>
              </a:p>
            </p:txBody>
          </p:sp>
          <p:sp>
            <p:nvSpPr>
              <p:cNvPr id="91289" name="Rectangle 276"/>
              <p:cNvSpPr>
                <a:spLocks noChangeArrowheads="1"/>
              </p:cNvSpPr>
              <p:nvPr/>
            </p:nvSpPr>
            <p:spPr bwMode="auto">
              <a:xfrm>
                <a:off x="4074" y="2333"/>
                <a:ext cx="36" cy="958"/>
              </a:xfrm>
              <a:prstGeom prst="rect">
                <a:avLst/>
              </a:prstGeom>
              <a:solidFill>
                <a:srgbClr val="ECECEC"/>
              </a:solidFill>
              <a:ln w="9525">
                <a:noFill/>
                <a:miter lim="800000"/>
                <a:headEnd/>
                <a:tailEnd/>
              </a:ln>
            </p:spPr>
            <p:txBody>
              <a:bodyPr/>
              <a:lstStyle/>
              <a:p>
                <a:endParaRPr lang="en-US"/>
              </a:p>
            </p:txBody>
          </p:sp>
          <p:sp>
            <p:nvSpPr>
              <p:cNvPr id="91290" name="Rectangle 277"/>
              <p:cNvSpPr>
                <a:spLocks noChangeArrowheads="1"/>
              </p:cNvSpPr>
              <p:nvPr/>
            </p:nvSpPr>
            <p:spPr bwMode="auto">
              <a:xfrm>
                <a:off x="1967" y="2333"/>
                <a:ext cx="2107" cy="17"/>
              </a:xfrm>
              <a:prstGeom prst="rect">
                <a:avLst/>
              </a:prstGeom>
              <a:solidFill>
                <a:srgbClr val="EAEAEA"/>
              </a:solidFill>
              <a:ln w="9525">
                <a:noFill/>
                <a:miter lim="800000"/>
                <a:headEnd/>
                <a:tailEnd/>
              </a:ln>
            </p:spPr>
            <p:txBody>
              <a:bodyPr/>
              <a:lstStyle/>
              <a:p>
                <a:endParaRPr lang="en-US"/>
              </a:p>
            </p:txBody>
          </p:sp>
          <p:sp>
            <p:nvSpPr>
              <p:cNvPr id="91291" name="Rectangle 278"/>
              <p:cNvSpPr>
                <a:spLocks noChangeArrowheads="1"/>
              </p:cNvSpPr>
              <p:nvPr/>
            </p:nvSpPr>
            <p:spPr bwMode="auto">
              <a:xfrm>
                <a:off x="1967" y="3282"/>
                <a:ext cx="2107" cy="9"/>
              </a:xfrm>
              <a:prstGeom prst="rect">
                <a:avLst/>
              </a:prstGeom>
              <a:solidFill>
                <a:srgbClr val="EAEAEA"/>
              </a:solidFill>
              <a:ln w="9525">
                <a:noFill/>
                <a:miter lim="800000"/>
                <a:headEnd/>
                <a:tailEnd/>
              </a:ln>
            </p:spPr>
            <p:txBody>
              <a:bodyPr/>
              <a:lstStyle/>
              <a:p>
                <a:endParaRPr lang="en-US"/>
              </a:p>
            </p:txBody>
          </p:sp>
          <p:sp>
            <p:nvSpPr>
              <p:cNvPr id="91292" name="Rectangle 279"/>
              <p:cNvSpPr>
                <a:spLocks noChangeArrowheads="1"/>
              </p:cNvSpPr>
              <p:nvPr/>
            </p:nvSpPr>
            <p:spPr bwMode="auto">
              <a:xfrm>
                <a:off x="1967" y="2350"/>
                <a:ext cx="35" cy="932"/>
              </a:xfrm>
              <a:prstGeom prst="rect">
                <a:avLst/>
              </a:prstGeom>
              <a:solidFill>
                <a:srgbClr val="EAEAEA"/>
              </a:solidFill>
              <a:ln w="9525">
                <a:noFill/>
                <a:miter lim="800000"/>
                <a:headEnd/>
                <a:tailEnd/>
              </a:ln>
            </p:spPr>
            <p:txBody>
              <a:bodyPr/>
              <a:lstStyle/>
              <a:p>
                <a:endParaRPr lang="en-US"/>
              </a:p>
            </p:txBody>
          </p:sp>
          <p:sp>
            <p:nvSpPr>
              <p:cNvPr id="91293" name="Rectangle 280"/>
              <p:cNvSpPr>
                <a:spLocks noChangeArrowheads="1"/>
              </p:cNvSpPr>
              <p:nvPr/>
            </p:nvSpPr>
            <p:spPr bwMode="auto">
              <a:xfrm>
                <a:off x="4039" y="2350"/>
                <a:ext cx="35" cy="932"/>
              </a:xfrm>
              <a:prstGeom prst="rect">
                <a:avLst/>
              </a:prstGeom>
              <a:solidFill>
                <a:srgbClr val="EAEAEA"/>
              </a:solidFill>
              <a:ln w="9525">
                <a:noFill/>
                <a:miter lim="800000"/>
                <a:headEnd/>
                <a:tailEnd/>
              </a:ln>
            </p:spPr>
            <p:txBody>
              <a:bodyPr/>
              <a:lstStyle/>
              <a:p>
                <a:endParaRPr lang="en-US"/>
              </a:p>
            </p:txBody>
          </p:sp>
          <p:sp>
            <p:nvSpPr>
              <p:cNvPr id="91294" name="Rectangle 281"/>
              <p:cNvSpPr>
                <a:spLocks noChangeArrowheads="1"/>
              </p:cNvSpPr>
              <p:nvPr/>
            </p:nvSpPr>
            <p:spPr bwMode="auto">
              <a:xfrm>
                <a:off x="2002" y="2350"/>
                <a:ext cx="2037" cy="18"/>
              </a:xfrm>
              <a:prstGeom prst="rect">
                <a:avLst/>
              </a:prstGeom>
              <a:solidFill>
                <a:srgbClr val="E7E7E7"/>
              </a:solidFill>
              <a:ln w="9525">
                <a:noFill/>
                <a:miter lim="800000"/>
                <a:headEnd/>
                <a:tailEnd/>
              </a:ln>
            </p:spPr>
            <p:txBody>
              <a:bodyPr/>
              <a:lstStyle/>
              <a:p>
                <a:endParaRPr lang="en-US"/>
              </a:p>
            </p:txBody>
          </p:sp>
          <p:sp>
            <p:nvSpPr>
              <p:cNvPr id="91295" name="Rectangle 282"/>
              <p:cNvSpPr>
                <a:spLocks noChangeArrowheads="1"/>
              </p:cNvSpPr>
              <p:nvPr/>
            </p:nvSpPr>
            <p:spPr bwMode="auto">
              <a:xfrm>
                <a:off x="2002" y="3264"/>
                <a:ext cx="2037" cy="18"/>
              </a:xfrm>
              <a:prstGeom prst="rect">
                <a:avLst/>
              </a:prstGeom>
              <a:solidFill>
                <a:srgbClr val="E7E7E7"/>
              </a:solidFill>
              <a:ln w="9525">
                <a:noFill/>
                <a:miter lim="800000"/>
                <a:headEnd/>
                <a:tailEnd/>
              </a:ln>
            </p:spPr>
            <p:txBody>
              <a:bodyPr/>
              <a:lstStyle/>
              <a:p>
                <a:endParaRPr lang="en-US"/>
              </a:p>
            </p:txBody>
          </p:sp>
          <p:sp>
            <p:nvSpPr>
              <p:cNvPr id="91296" name="Rectangle 283"/>
              <p:cNvSpPr>
                <a:spLocks noChangeArrowheads="1"/>
              </p:cNvSpPr>
              <p:nvPr/>
            </p:nvSpPr>
            <p:spPr bwMode="auto">
              <a:xfrm>
                <a:off x="2002" y="2368"/>
                <a:ext cx="35" cy="896"/>
              </a:xfrm>
              <a:prstGeom prst="rect">
                <a:avLst/>
              </a:prstGeom>
              <a:solidFill>
                <a:srgbClr val="E7E7E7"/>
              </a:solidFill>
              <a:ln w="9525">
                <a:noFill/>
                <a:miter lim="800000"/>
                <a:headEnd/>
                <a:tailEnd/>
              </a:ln>
            </p:spPr>
            <p:txBody>
              <a:bodyPr/>
              <a:lstStyle/>
              <a:p>
                <a:endParaRPr lang="en-US"/>
              </a:p>
            </p:txBody>
          </p:sp>
          <p:sp>
            <p:nvSpPr>
              <p:cNvPr id="91297" name="Rectangle 284"/>
              <p:cNvSpPr>
                <a:spLocks noChangeArrowheads="1"/>
              </p:cNvSpPr>
              <p:nvPr/>
            </p:nvSpPr>
            <p:spPr bwMode="auto">
              <a:xfrm>
                <a:off x="3995" y="2368"/>
                <a:ext cx="44" cy="896"/>
              </a:xfrm>
              <a:prstGeom prst="rect">
                <a:avLst/>
              </a:prstGeom>
              <a:solidFill>
                <a:srgbClr val="E7E7E7"/>
              </a:solidFill>
              <a:ln w="9525">
                <a:noFill/>
                <a:miter lim="800000"/>
                <a:headEnd/>
                <a:tailEnd/>
              </a:ln>
            </p:spPr>
            <p:txBody>
              <a:bodyPr/>
              <a:lstStyle/>
              <a:p>
                <a:endParaRPr lang="en-US"/>
              </a:p>
            </p:txBody>
          </p:sp>
          <p:sp>
            <p:nvSpPr>
              <p:cNvPr id="91298" name="Rectangle 285"/>
              <p:cNvSpPr>
                <a:spLocks noChangeArrowheads="1"/>
              </p:cNvSpPr>
              <p:nvPr/>
            </p:nvSpPr>
            <p:spPr bwMode="auto">
              <a:xfrm>
                <a:off x="2037" y="2368"/>
                <a:ext cx="1958" cy="18"/>
              </a:xfrm>
              <a:prstGeom prst="rect">
                <a:avLst/>
              </a:prstGeom>
              <a:solidFill>
                <a:srgbClr val="E5E5E5"/>
              </a:solidFill>
              <a:ln w="9525">
                <a:noFill/>
                <a:miter lim="800000"/>
                <a:headEnd/>
                <a:tailEnd/>
              </a:ln>
            </p:spPr>
            <p:txBody>
              <a:bodyPr/>
              <a:lstStyle/>
              <a:p>
                <a:endParaRPr lang="en-US"/>
              </a:p>
            </p:txBody>
          </p:sp>
          <p:sp>
            <p:nvSpPr>
              <p:cNvPr id="91299" name="Rectangle 286"/>
              <p:cNvSpPr>
                <a:spLocks noChangeArrowheads="1"/>
              </p:cNvSpPr>
              <p:nvPr/>
            </p:nvSpPr>
            <p:spPr bwMode="auto">
              <a:xfrm>
                <a:off x="2037" y="3247"/>
                <a:ext cx="1958" cy="17"/>
              </a:xfrm>
              <a:prstGeom prst="rect">
                <a:avLst/>
              </a:prstGeom>
              <a:solidFill>
                <a:srgbClr val="E5E5E5"/>
              </a:solidFill>
              <a:ln w="9525">
                <a:noFill/>
                <a:miter lim="800000"/>
                <a:headEnd/>
                <a:tailEnd/>
              </a:ln>
            </p:spPr>
            <p:txBody>
              <a:bodyPr/>
              <a:lstStyle/>
              <a:p>
                <a:endParaRPr lang="en-US"/>
              </a:p>
            </p:txBody>
          </p:sp>
          <p:sp>
            <p:nvSpPr>
              <p:cNvPr id="91300" name="Rectangle 287"/>
              <p:cNvSpPr>
                <a:spLocks noChangeArrowheads="1"/>
              </p:cNvSpPr>
              <p:nvPr/>
            </p:nvSpPr>
            <p:spPr bwMode="auto">
              <a:xfrm>
                <a:off x="2037" y="2386"/>
                <a:ext cx="35" cy="861"/>
              </a:xfrm>
              <a:prstGeom prst="rect">
                <a:avLst/>
              </a:prstGeom>
              <a:solidFill>
                <a:srgbClr val="E5E5E5"/>
              </a:solidFill>
              <a:ln w="9525">
                <a:noFill/>
                <a:miter lim="800000"/>
                <a:headEnd/>
                <a:tailEnd/>
              </a:ln>
            </p:spPr>
            <p:txBody>
              <a:bodyPr/>
              <a:lstStyle/>
              <a:p>
                <a:endParaRPr lang="en-US"/>
              </a:p>
            </p:txBody>
          </p:sp>
          <p:sp>
            <p:nvSpPr>
              <p:cNvPr id="91301" name="Rectangle 288"/>
              <p:cNvSpPr>
                <a:spLocks noChangeArrowheads="1"/>
              </p:cNvSpPr>
              <p:nvPr/>
            </p:nvSpPr>
            <p:spPr bwMode="auto">
              <a:xfrm>
                <a:off x="3960" y="2386"/>
                <a:ext cx="35" cy="861"/>
              </a:xfrm>
              <a:prstGeom prst="rect">
                <a:avLst/>
              </a:prstGeom>
              <a:solidFill>
                <a:srgbClr val="E5E5E5"/>
              </a:solidFill>
              <a:ln w="9525">
                <a:noFill/>
                <a:miter lim="800000"/>
                <a:headEnd/>
                <a:tailEnd/>
              </a:ln>
            </p:spPr>
            <p:txBody>
              <a:bodyPr/>
              <a:lstStyle/>
              <a:p>
                <a:endParaRPr lang="en-US"/>
              </a:p>
            </p:txBody>
          </p:sp>
          <p:sp>
            <p:nvSpPr>
              <p:cNvPr id="91302" name="Rectangle 289"/>
              <p:cNvSpPr>
                <a:spLocks noChangeArrowheads="1"/>
              </p:cNvSpPr>
              <p:nvPr/>
            </p:nvSpPr>
            <p:spPr bwMode="auto">
              <a:xfrm>
                <a:off x="2072" y="2386"/>
                <a:ext cx="1888" cy="17"/>
              </a:xfrm>
              <a:prstGeom prst="rect">
                <a:avLst/>
              </a:prstGeom>
              <a:solidFill>
                <a:srgbClr val="E3E3E3"/>
              </a:solidFill>
              <a:ln w="9525">
                <a:noFill/>
                <a:miter lim="800000"/>
                <a:headEnd/>
                <a:tailEnd/>
              </a:ln>
            </p:spPr>
            <p:txBody>
              <a:bodyPr/>
              <a:lstStyle/>
              <a:p>
                <a:endParaRPr lang="en-US"/>
              </a:p>
            </p:txBody>
          </p:sp>
          <p:sp>
            <p:nvSpPr>
              <p:cNvPr id="91303" name="Rectangle 290"/>
              <p:cNvSpPr>
                <a:spLocks noChangeArrowheads="1"/>
              </p:cNvSpPr>
              <p:nvPr/>
            </p:nvSpPr>
            <p:spPr bwMode="auto">
              <a:xfrm>
                <a:off x="2072" y="3229"/>
                <a:ext cx="1888" cy="18"/>
              </a:xfrm>
              <a:prstGeom prst="rect">
                <a:avLst/>
              </a:prstGeom>
              <a:solidFill>
                <a:srgbClr val="E3E3E3"/>
              </a:solidFill>
              <a:ln w="9525">
                <a:noFill/>
                <a:miter lim="800000"/>
                <a:headEnd/>
                <a:tailEnd/>
              </a:ln>
            </p:spPr>
            <p:txBody>
              <a:bodyPr/>
              <a:lstStyle/>
              <a:p>
                <a:endParaRPr lang="en-US"/>
              </a:p>
            </p:txBody>
          </p:sp>
          <p:sp>
            <p:nvSpPr>
              <p:cNvPr id="91304" name="Rectangle 291"/>
              <p:cNvSpPr>
                <a:spLocks noChangeArrowheads="1"/>
              </p:cNvSpPr>
              <p:nvPr/>
            </p:nvSpPr>
            <p:spPr bwMode="auto">
              <a:xfrm>
                <a:off x="2072" y="2403"/>
                <a:ext cx="35" cy="826"/>
              </a:xfrm>
              <a:prstGeom prst="rect">
                <a:avLst/>
              </a:prstGeom>
              <a:solidFill>
                <a:srgbClr val="E3E3E3"/>
              </a:solidFill>
              <a:ln w="9525">
                <a:noFill/>
                <a:miter lim="800000"/>
                <a:headEnd/>
                <a:tailEnd/>
              </a:ln>
            </p:spPr>
            <p:txBody>
              <a:bodyPr/>
              <a:lstStyle/>
              <a:p>
                <a:endParaRPr lang="en-US"/>
              </a:p>
            </p:txBody>
          </p:sp>
          <p:sp>
            <p:nvSpPr>
              <p:cNvPr id="91305" name="Rectangle 292"/>
              <p:cNvSpPr>
                <a:spLocks noChangeArrowheads="1"/>
              </p:cNvSpPr>
              <p:nvPr/>
            </p:nvSpPr>
            <p:spPr bwMode="auto">
              <a:xfrm>
                <a:off x="3925" y="2403"/>
                <a:ext cx="35" cy="826"/>
              </a:xfrm>
              <a:prstGeom prst="rect">
                <a:avLst/>
              </a:prstGeom>
              <a:solidFill>
                <a:srgbClr val="E3E3E3"/>
              </a:solidFill>
              <a:ln w="9525">
                <a:noFill/>
                <a:miter lim="800000"/>
                <a:headEnd/>
                <a:tailEnd/>
              </a:ln>
            </p:spPr>
            <p:txBody>
              <a:bodyPr/>
              <a:lstStyle/>
              <a:p>
                <a:endParaRPr lang="en-US"/>
              </a:p>
            </p:txBody>
          </p:sp>
          <p:sp>
            <p:nvSpPr>
              <p:cNvPr id="91306" name="Rectangle 293"/>
              <p:cNvSpPr>
                <a:spLocks noChangeArrowheads="1"/>
              </p:cNvSpPr>
              <p:nvPr/>
            </p:nvSpPr>
            <p:spPr bwMode="auto">
              <a:xfrm>
                <a:off x="2107" y="2403"/>
                <a:ext cx="1818" cy="18"/>
              </a:xfrm>
              <a:prstGeom prst="rect">
                <a:avLst/>
              </a:prstGeom>
              <a:solidFill>
                <a:srgbClr val="E1E1E1"/>
              </a:solidFill>
              <a:ln w="9525">
                <a:noFill/>
                <a:miter lim="800000"/>
                <a:headEnd/>
                <a:tailEnd/>
              </a:ln>
            </p:spPr>
            <p:txBody>
              <a:bodyPr/>
              <a:lstStyle/>
              <a:p>
                <a:endParaRPr lang="en-US"/>
              </a:p>
            </p:txBody>
          </p:sp>
          <p:sp>
            <p:nvSpPr>
              <p:cNvPr id="91307" name="Rectangle 294"/>
              <p:cNvSpPr>
                <a:spLocks noChangeArrowheads="1"/>
              </p:cNvSpPr>
              <p:nvPr/>
            </p:nvSpPr>
            <p:spPr bwMode="auto">
              <a:xfrm>
                <a:off x="2107" y="3212"/>
                <a:ext cx="1818" cy="17"/>
              </a:xfrm>
              <a:prstGeom prst="rect">
                <a:avLst/>
              </a:prstGeom>
              <a:solidFill>
                <a:srgbClr val="E1E1E1"/>
              </a:solidFill>
              <a:ln w="9525">
                <a:noFill/>
                <a:miter lim="800000"/>
                <a:headEnd/>
                <a:tailEnd/>
              </a:ln>
            </p:spPr>
            <p:txBody>
              <a:bodyPr/>
              <a:lstStyle/>
              <a:p>
                <a:endParaRPr lang="en-US"/>
              </a:p>
            </p:txBody>
          </p:sp>
          <p:sp>
            <p:nvSpPr>
              <p:cNvPr id="91308" name="Rectangle 295"/>
              <p:cNvSpPr>
                <a:spLocks noChangeArrowheads="1"/>
              </p:cNvSpPr>
              <p:nvPr/>
            </p:nvSpPr>
            <p:spPr bwMode="auto">
              <a:xfrm>
                <a:off x="2107" y="2421"/>
                <a:ext cx="44" cy="791"/>
              </a:xfrm>
              <a:prstGeom prst="rect">
                <a:avLst/>
              </a:prstGeom>
              <a:solidFill>
                <a:srgbClr val="E1E1E1"/>
              </a:solidFill>
              <a:ln w="9525">
                <a:noFill/>
                <a:miter lim="800000"/>
                <a:headEnd/>
                <a:tailEnd/>
              </a:ln>
            </p:spPr>
            <p:txBody>
              <a:bodyPr/>
              <a:lstStyle/>
              <a:p>
                <a:endParaRPr lang="en-US"/>
              </a:p>
            </p:txBody>
          </p:sp>
          <p:sp>
            <p:nvSpPr>
              <p:cNvPr id="91309" name="Rectangle 296"/>
              <p:cNvSpPr>
                <a:spLocks noChangeArrowheads="1"/>
              </p:cNvSpPr>
              <p:nvPr/>
            </p:nvSpPr>
            <p:spPr bwMode="auto">
              <a:xfrm>
                <a:off x="3890" y="2421"/>
                <a:ext cx="35" cy="791"/>
              </a:xfrm>
              <a:prstGeom prst="rect">
                <a:avLst/>
              </a:prstGeom>
              <a:solidFill>
                <a:srgbClr val="E1E1E1"/>
              </a:solidFill>
              <a:ln w="9525">
                <a:noFill/>
                <a:miter lim="800000"/>
                <a:headEnd/>
                <a:tailEnd/>
              </a:ln>
            </p:spPr>
            <p:txBody>
              <a:bodyPr/>
              <a:lstStyle/>
              <a:p>
                <a:endParaRPr lang="en-US"/>
              </a:p>
            </p:txBody>
          </p:sp>
          <p:sp>
            <p:nvSpPr>
              <p:cNvPr id="91310" name="Rectangle 297"/>
              <p:cNvSpPr>
                <a:spLocks noChangeArrowheads="1"/>
              </p:cNvSpPr>
              <p:nvPr/>
            </p:nvSpPr>
            <p:spPr bwMode="auto">
              <a:xfrm>
                <a:off x="2151" y="2421"/>
                <a:ext cx="1739" cy="8"/>
              </a:xfrm>
              <a:prstGeom prst="rect">
                <a:avLst/>
              </a:prstGeom>
              <a:solidFill>
                <a:srgbClr val="DFDFDF"/>
              </a:solidFill>
              <a:ln w="9525">
                <a:noFill/>
                <a:miter lim="800000"/>
                <a:headEnd/>
                <a:tailEnd/>
              </a:ln>
            </p:spPr>
            <p:txBody>
              <a:bodyPr/>
              <a:lstStyle/>
              <a:p>
                <a:endParaRPr lang="en-US"/>
              </a:p>
            </p:txBody>
          </p:sp>
          <p:sp>
            <p:nvSpPr>
              <p:cNvPr id="91311" name="Rectangle 298"/>
              <p:cNvSpPr>
                <a:spLocks noChangeArrowheads="1"/>
              </p:cNvSpPr>
              <p:nvPr/>
            </p:nvSpPr>
            <p:spPr bwMode="auto">
              <a:xfrm>
                <a:off x="2151" y="3194"/>
                <a:ext cx="1739" cy="18"/>
              </a:xfrm>
              <a:prstGeom prst="rect">
                <a:avLst/>
              </a:prstGeom>
              <a:solidFill>
                <a:srgbClr val="DFDFDF"/>
              </a:solidFill>
              <a:ln w="9525">
                <a:noFill/>
                <a:miter lim="800000"/>
                <a:headEnd/>
                <a:tailEnd/>
              </a:ln>
            </p:spPr>
            <p:txBody>
              <a:bodyPr/>
              <a:lstStyle/>
              <a:p>
                <a:endParaRPr lang="en-US"/>
              </a:p>
            </p:txBody>
          </p:sp>
          <p:sp>
            <p:nvSpPr>
              <p:cNvPr id="91312" name="Rectangle 299"/>
              <p:cNvSpPr>
                <a:spLocks noChangeArrowheads="1"/>
              </p:cNvSpPr>
              <p:nvPr/>
            </p:nvSpPr>
            <p:spPr bwMode="auto">
              <a:xfrm>
                <a:off x="2151" y="2429"/>
                <a:ext cx="35" cy="765"/>
              </a:xfrm>
              <a:prstGeom prst="rect">
                <a:avLst/>
              </a:prstGeom>
              <a:solidFill>
                <a:srgbClr val="DFDFDF"/>
              </a:solidFill>
              <a:ln w="9525">
                <a:noFill/>
                <a:miter lim="800000"/>
                <a:headEnd/>
                <a:tailEnd/>
              </a:ln>
            </p:spPr>
            <p:txBody>
              <a:bodyPr/>
              <a:lstStyle/>
              <a:p>
                <a:endParaRPr lang="en-US"/>
              </a:p>
            </p:txBody>
          </p:sp>
          <p:sp>
            <p:nvSpPr>
              <p:cNvPr id="91313" name="Rectangle 300"/>
              <p:cNvSpPr>
                <a:spLocks noChangeArrowheads="1"/>
              </p:cNvSpPr>
              <p:nvPr/>
            </p:nvSpPr>
            <p:spPr bwMode="auto">
              <a:xfrm>
                <a:off x="3855" y="2429"/>
                <a:ext cx="35" cy="765"/>
              </a:xfrm>
              <a:prstGeom prst="rect">
                <a:avLst/>
              </a:prstGeom>
              <a:solidFill>
                <a:srgbClr val="DFDFDF"/>
              </a:solidFill>
              <a:ln w="9525">
                <a:noFill/>
                <a:miter lim="800000"/>
                <a:headEnd/>
                <a:tailEnd/>
              </a:ln>
            </p:spPr>
            <p:txBody>
              <a:bodyPr/>
              <a:lstStyle/>
              <a:p>
                <a:endParaRPr lang="en-US"/>
              </a:p>
            </p:txBody>
          </p:sp>
          <p:sp>
            <p:nvSpPr>
              <p:cNvPr id="91314" name="Rectangle 301"/>
              <p:cNvSpPr>
                <a:spLocks noChangeArrowheads="1"/>
              </p:cNvSpPr>
              <p:nvPr/>
            </p:nvSpPr>
            <p:spPr bwMode="auto">
              <a:xfrm>
                <a:off x="2186" y="2429"/>
                <a:ext cx="1669" cy="18"/>
              </a:xfrm>
              <a:prstGeom prst="rect">
                <a:avLst/>
              </a:prstGeom>
              <a:solidFill>
                <a:srgbClr val="DDDDDD"/>
              </a:solidFill>
              <a:ln w="9525">
                <a:noFill/>
                <a:miter lim="800000"/>
                <a:headEnd/>
                <a:tailEnd/>
              </a:ln>
            </p:spPr>
            <p:txBody>
              <a:bodyPr/>
              <a:lstStyle/>
              <a:p>
                <a:endParaRPr lang="en-US"/>
              </a:p>
            </p:txBody>
          </p:sp>
          <p:sp>
            <p:nvSpPr>
              <p:cNvPr id="91315" name="Rectangle 302"/>
              <p:cNvSpPr>
                <a:spLocks noChangeArrowheads="1"/>
              </p:cNvSpPr>
              <p:nvPr/>
            </p:nvSpPr>
            <p:spPr bwMode="auto">
              <a:xfrm>
                <a:off x="2186" y="3176"/>
                <a:ext cx="1669" cy="18"/>
              </a:xfrm>
              <a:prstGeom prst="rect">
                <a:avLst/>
              </a:prstGeom>
              <a:solidFill>
                <a:srgbClr val="DDDDDD"/>
              </a:solidFill>
              <a:ln w="9525">
                <a:noFill/>
                <a:miter lim="800000"/>
                <a:headEnd/>
                <a:tailEnd/>
              </a:ln>
            </p:spPr>
            <p:txBody>
              <a:bodyPr/>
              <a:lstStyle/>
              <a:p>
                <a:endParaRPr lang="en-US"/>
              </a:p>
            </p:txBody>
          </p:sp>
          <p:sp>
            <p:nvSpPr>
              <p:cNvPr id="91316" name="Rectangle 303"/>
              <p:cNvSpPr>
                <a:spLocks noChangeArrowheads="1"/>
              </p:cNvSpPr>
              <p:nvPr/>
            </p:nvSpPr>
            <p:spPr bwMode="auto">
              <a:xfrm>
                <a:off x="2186" y="2447"/>
                <a:ext cx="35" cy="729"/>
              </a:xfrm>
              <a:prstGeom prst="rect">
                <a:avLst/>
              </a:prstGeom>
              <a:solidFill>
                <a:srgbClr val="DDDDDD"/>
              </a:solidFill>
              <a:ln w="9525">
                <a:noFill/>
                <a:miter lim="800000"/>
                <a:headEnd/>
                <a:tailEnd/>
              </a:ln>
            </p:spPr>
            <p:txBody>
              <a:bodyPr/>
              <a:lstStyle/>
              <a:p>
                <a:endParaRPr lang="en-US"/>
              </a:p>
            </p:txBody>
          </p:sp>
          <p:sp>
            <p:nvSpPr>
              <p:cNvPr id="91317" name="Rectangle 304"/>
              <p:cNvSpPr>
                <a:spLocks noChangeArrowheads="1"/>
              </p:cNvSpPr>
              <p:nvPr/>
            </p:nvSpPr>
            <p:spPr bwMode="auto">
              <a:xfrm>
                <a:off x="3820" y="2447"/>
                <a:ext cx="35" cy="729"/>
              </a:xfrm>
              <a:prstGeom prst="rect">
                <a:avLst/>
              </a:prstGeom>
              <a:solidFill>
                <a:srgbClr val="DDDDDD"/>
              </a:solidFill>
              <a:ln w="9525">
                <a:noFill/>
                <a:miter lim="800000"/>
                <a:headEnd/>
                <a:tailEnd/>
              </a:ln>
            </p:spPr>
            <p:txBody>
              <a:bodyPr/>
              <a:lstStyle/>
              <a:p>
                <a:endParaRPr lang="en-US"/>
              </a:p>
            </p:txBody>
          </p:sp>
          <p:sp>
            <p:nvSpPr>
              <p:cNvPr id="91318" name="Rectangle 305"/>
              <p:cNvSpPr>
                <a:spLocks noChangeArrowheads="1"/>
              </p:cNvSpPr>
              <p:nvPr/>
            </p:nvSpPr>
            <p:spPr bwMode="auto">
              <a:xfrm>
                <a:off x="2221" y="2447"/>
                <a:ext cx="1599" cy="18"/>
              </a:xfrm>
              <a:prstGeom prst="rect">
                <a:avLst/>
              </a:prstGeom>
              <a:solidFill>
                <a:srgbClr val="DADADA"/>
              </a:solidFill>
              <a:ln w="9525">
                <a:noFill/>
                <a:miter lim="800000"/>
                <a:headEnd/>
                <a:tailEnd/>
              </a:ln>
            </p:spPr>
            <p:txBody>
              <a:bodyPr/>
              <a:lstStyle/>
              <a:p>
                <a:endParaRPr lang="en-US"/>
              </a:p>
            </p:txBody>
          </p:sp>
          <p:sp>
            <p:nvSpPr>
              <p:cNvPr id="91319" name="Rectangle 306"/>
              <p:cNvSpPr>
                <a:spLocks noChangeArrowheads="1"/>
              </p:cNvSpPr>
              <p:nvPr/>
            </p:nvSpPr>
            <p:spPr bwMode="auto">
              <a:xfrm>
                <a:off x="2221" y="3159"/>
                <a:ext cx="1599" cy="17"/>
              </a:xfrm>
              <a:prstGeom prst="rect">
                <a:avLst/>
              </a:prstGeom>
              <a:solidFill>
                <a:srgbClr val="DADADA"/>
              </a:solidFill>
              <a:ln w="9525">
                <a:noFill/>
                <a:miter lim="800000"/>
                <a:headEnd/>
                <a:tailEnd/>
              </a:ln>
            </p:spPr>
            <p:txBody>
              <a:bodyPr/>
              <a:lstStyle/>
              <a:p>
                <a:endParaRPr lang="en-US"/>
              </a:p>
            </p:txBody>
          </p:sp>
          <p:sp>
            <p:nvSpPr>
              <p:cNvPr id="91320" name="Rectangle 307"/>
              <p:cNvSpPr>
                <a:spLocks noChangeArrowheads="1"/>
              </p:cNvSpPr>
              <p:nvPr/>
            </p:nvSpPr>
            <p:spPr bwMode="auto">
              <a:xfrm>
                <a:off x="2221" y="2465"/>
                <a:ext cx="35" cy="694"/>
              </a:xfrm>
              <a:prstGeom prst="rect">
                <a:avLst/>
              </a:prstGeom>
              <a:solidFill>
                <a:srgbClr val="DADADA"/>
              </a:solidFill>
              <a:ln w="9525">
                <a:noFill/>
                <a:miter lim="800000"/>
                <a:headEnd/>
                <a:tailEnd/>
              </a:ln>
            </p:spPr>
            <p:txBody>
              <a:bodyPr/>
              <a:lstStyle/>
              <a:p>
                <a:endParaRPr lang="en-US"/>
              </a:p>
            </p:txBody>
          </p:sp>
          <p:sp>
            <p:nvSpPr>
              <p:cNvPr id="91321" name="Rectangle 308"/>
              <p:cNvSpPr>
                <a:spLocks noChangeArrowheads="1"/>
              </p:cNvSpPr>
              <p:nvPr/>
            </p:nvSpPr>
            <p:spPr bwMode="auto">
              <a:xfrm>
                <a:off x="3785" y="2465"/>
                <a:ext cx="35" cy="694"/>
              </a:xfrm>
              <a:prstGeom prst="rect">
                <a:avLst/>
              </a:prstGeom>
              <a:solidFill>
                <a:srgbClr val="DADADA"/>
              </a:solidFill>
              <a:ln w="9525">
                <a:noFill/>
                <a:miter lim="800000"/>
                <a:headEnd/>
                <a:tailEnd/>
              </a:ln>
            </p:spPr>
            <p:txBody>
              <a:bodyPr/>
              <a:lstStyle/>
              <a:p>
                <a:endParaRPr lang="en-US"/>
              </a:p>
            </p:txBody>
          </p:sp>
          <p:sp>
            <p:nvSpPr>
              <p:cNvPr id="91322" name="Rectangle 309"/>
              <p:cNvSpPr>
                <a:spLocks noChangeArrowheads="1"/>
              </p:cNvSpPr>
              <p:nvPr/>
            </p:nvSpPr>
            <p:spPr bwMode="auto">
              <a:xfrm>
                <a:off x="2256" y="2465"/>
                <a:ext cx="1529" cy="17"/>
              </a:xfrm>
              <a:prstGeom prst="rect">
                <a:avLst/>
              </a:prstGeom>
              <a:solidFill>
                <a:srgbClr val="D8D8D8"/>
              </a:solidFill>
              <a:ln w="9525">
                <a:noFill/>
                <a:miter lim="800000"/>
                <a:headEnd/>
                <a:tailEnd/>
              </a:ln>
            </p:spPr>
            <p:txBody>
              <a:bodyPr/>
              <a:lstStyle/>
              <a:p>
                <a:endParaRPr lang="en-US"/>
              </a:p>
            </p:txBody>
          </p:sp>
          <p:sp>
            <p:nvSpPr>
              <p:cNvPr id="91323" name="Rectangle 310"/>
              <p:cNvSpPr>
                <a:spLocks noChangeArrowheads="1"/>
              </p:cNvSpPr>
              <p:nvPr/>
            </p:nvSpPr>
            <p:spPr bwMode="auto">
              <a:xfrm>
                <a:off x="2256" y="3141"/>
                <a:ext cx="1529" cy="18"/>
              </a:xfrm>
              <a:prstGeom prst="rect">
                <a:avLst/>
              </a:prstGeom>
              <a:solidFill>
                <a:srgbClr val="D8D8D8"/>
              </a:solidFill>
              <a:ln w="9525">
                <a:noFill/>
                <a:miter lim="800000"/>
                <a:headEnd/>
                <a:tailEnd/>
              </a:ln>
            </p:spPr>
            <p:txBody>
              <a:bodyPr/>
              <a:lstStyle/>
              <a:p>
                <a:endParaRPr lang="en-US"/>
              </a:p>
            </p:txBody>
          </p:sp>
          <p:sp>
            <p:nvSpPr>
              <p:cNvPr id="91324" name="Rectangle 311"/>
              <p:cNvSpPr>
                <a:spLocks noChangeArrowheads="1"/>
              </p:cNvSpPr>
              <p:nvPr/>
            </p:nvSpPr>
            <p:spPr bwMode="auto">
              <a:xfrm>
                <a:off x="2256" y="2482"/>
                <a:ext cx="36" cy="659"/>
              </a:xfrm>
              <a:prstGeom prst="rect">
                <a:avLst/>
              </a:prstGeom>
              <a:solidFill>
                <a:srgbClr val="D8D8D8"/>
              </a:solidFill>
              <a:ln w="9525">
                <a:noFill/>
                <a:miter lim="800000"/>
                <a:headEnd/>
                <a:tailEnd/>
              </a:ln>
            </p:spPr>
            <p:txBody>
              <a:bodyPr/>
              <a:lstStyle/>
              <a:p>
                <a:endParaRPr lang="en-US"/>
              </a:p>
            </p:txBody>
          </p:sp>
          <p:sp>
            <p:nvSpPr>
              <p:cNvPr id="91325" name="Rectangle 312"/>
              <p:cNvSpPr>
                <a:spLocks noChangeArrowheads="1"/>
              </p:cNvSpPr>
              <p:nvPr/>
            </p:nvSpPr>
            <p:spPr bwMode="auto">
              <a:xfrm>
                <a:off x="3741" y="2482"/>
                <a:ext cx="44" cy="659"/>
              </a:xfrm>
              <a:prstGeom prst="rect">
                <a:avLst/>
              </a:prstGeom>
              <a:solidFill>
                <a:srgbClr val="D8D8D8"/>
              </a:solidFill>
              <a:ln w="9525">
                <a:noFill/>
                <a:miter lim="800000"/>
                <a:headEnd/>
                <a:tailEnd/>
              </a:ln>
            </p:spPr>
            <p:txBody>
              <a:bodyPr/>
              <a:lstStyle/>
              <a:p>
                <a:endParaRPr lang="en-US"/>
              </a:p>
            </p:txBody>
          </p:sp>
          <p:sp>
            <p:nvSpPr>
              <p:cNvPr id="91326" name="Rectangle 313"/>
              <p:cNvSpPr>
                <a:spLocks noChangeArrowheads="1"/>
              </p:cNvSpPr>
              <p:nvPr/>
            </p:nvSpPr>
            <p:spPr bwMode="auto">
              <a:xfrm>
                <a:off x="2292" y="2482"/>
                <a:ext cx="1449" cy="18"/>
              </a:xfrm>
              <a:prstGeom prst="rect">
                <a:avLst/>
              </a:prstGeom>
              <a:solidFill>
                <a:srgbClr val="D6D6D6"/>
              </a:solidFill>
              <a:ln w="9525">
                <a:noFill/>
                <a:miter lim="800000"/>
                <a:headEnd/>
                <a:tailEnd/>
              </a:ln>
            </p:spPr>
            <p:txBody>
              <a:bodyPr/>
              <a:lstStyle/>
              <a:p>
                <a:endParaRPr lang="en-US"/>
              </a:p>
            </p:txBody>
          </p:sp>
          <p:sp>
            <p:nvSpPr>
              <p:cNvPr id="91327" name="Rectangle 314"/>
              <p:cNvSpPr>
                <a:spLocks noChangeArrowheads="1"/>
              </p:cNvSpPr>
              <p:nvPr/>
            </p:nvSpPr>
            <p:spPr bwMode="auto">
              <a:xfrm>
                <a:off x="2292" y="3132"/>
                <a:ext cx="1449" cy="9"/>
              </a:xfrm>
              <a:prstGeom prst="rect">
                <a:avLst/>
              </a:prstGeom>
              <a:solidFill>
                <a:srgbClr val="D6D6D6"/>
              </a:solidFill>
              <a:ln w="9525">
                <a:noFill/>
                <a:miter lim="800000"/>
                <a:headEnd/>
                <a:tailEnd/>
              </a:ln>
            </p:spPr>
            <p:txBody>
              <a:bodyPr/>
              <a:lstStyle/>
              <a:p>
                <a:endParaRPr lang="en-US"/>
              </a:p>
            </p:txBody>
          </p:sp>
          <p:sp>
            <p:nvSpPr>
              <p:cNvPr id="91328" name="Rectangle 315"/>
              <p:cNvSpPr>
                <a:spLocks noChangeArrowheads="1"/>
              </p:cNvSpPr>
              <p:nvPr/>
            </p:nvSpPr>
            <p:spPr bwMode="auto">
              <a:xfrm>
                <a:off x="2292" y="2500"/>
                <a:ext cx="35" cy="632"/>
              </a:xfrm>
              <a:prstGeom prst="rect">
                <a:avLst/>
              </a:prstGeom>
              <a:solidFill>
                <a:srgbClr val="D6D6D6"/>
              </a:solidFill>
              <a:ln w="9525">
                <a:noFill/>
                <a:miter lim="800000"/>
                <a:headEnd/>
                <a:tailEnd/>
              </a:ln>
            </p:spPr>
            <p:txBody>
              <a:bodyPr/>
              <a:lstStyle/>
              <a:p>
                <a:endParaRPr lang="en-US"/>
              </a:p>
            </p:txBody>
          </p:sp>
          <p:sp>
            <p:nvSpPr>
              <p:cNvPr id="91329" name="Rectangle 316"/>
              <p:cNvSpPr>
                <a:spLocks noChangeArrowheads="1"/>
              </p:cNvSpPr>
              <p:nvPr/>
            </p:nvSpPr>
            <p:spPr bwMode="auto">
              <a:xfrm>
                <a:off x="3706" y="2500"/>
                <a:ext cx="35" cy="632"/>
              </a:xfrm>
              <a:prstGeom prst="rect">
                <a:avLst/>
              </a:prstGeom>
              <a:solidFill>
                <a:srgbClr val="D6D6D6"/>
              </a:solidFill>
              <a:ln w="9525">
                <a:noFill/>
                <a:miter lim="800000"/>
                <a:headEnd/>
                <a:tailEnd/>
              </a:ln>
            </p:spPr>
            <p:txBody>
              <a:bodyPr/>
              <a:lstStyle/>
              <a:p>
                <a:endParaRPr lang="en-US"/>
              </a:p>
            </p:txBody>
          </p:sp>
          <p:sp>
            <p:nvSpPr>
              <p:cNvPr id="91330" name="Rectangle 317"/>
              <p:cNvSpPr>
                <a:spLocks noChangeArrowheads="1"/>
              </p:cNvSpPr>
              <p:nvPr/>
            </p:nvSpPr>
            <p:spPr bwMode="auto">
              <a:xfrm>
                <a:off x="2327" y="2500"/>
                <a:ext cx="1379" cy="17"/>
              </a:xfrm>
              <a:prstGeom prst="rect">
                <a:avLst/>
              </a:prstGeom>
              <a:solidFill>
                <a:srgbClr val="D4D4D4"/>
              </a:solidFill>
              <a:ln w="9525">
                <a:noFill/>
                <a:miter lim="800000"/>
                <a:headEnd/>
                <a:tailEnd/>
              </a:ln>
            </p:spPr>
            <p:txBody>
              <a:bodyPr/>
              <a:lstStyle/>
              <a:p>
                <a:endParaRPr lang="en-US"/>
              </a:p>
            </p:txBody>
          </p:sp>
          <p:sp>
            <p:nvSpPr>
              <p:cNvPr id="91331" name="Rectangle 318"/>
              <p:cNvSpPr>
                <a:spLocks noChangeArrowheads="1"/>
              </p:cNvSpPr>
              <p:nvPr/>
            </p:nvSpPr>
            <p:spPr bwMode="auto">
              <a:xfrm>
                <a:off x="2327" y="3115"/>
                <a:ext cx="1379" cy="17"/>
              </a:xfrm>
              <a:prstGeom prst="rect">
                <a:avLst/>
              </a:prstGeom>
              <a:solidFill>
                <a:srgbClr val="D4D4D4"/>
              </a:solidFill>
              <a:ln w="9525">
                <a:noFill/>
                <a:miter lim="800000"/>
                <a:headEnd/>
                <a:tailEnd/>
              </a:ln>
            </p:spPr>
            <p:txBody>
              <a:bodyPr/>
              <a:lstStyle/>
              <a:p>
                <a:endParaRPr lang="en-US"/>
              </a:p>
            </p:txBody>
          </p:sp>
          <p:sp>
            <p:nvSpPr>
              <p:cNvPr id="91332" name="Rectangle 319"/>
              <p:cNvSpPr>
                <a:spLocks noChangeArrowheads="1"/>
              </p:cNvSpPr>
              <p:nvPr/>
            </p:nvSpPr>
            <p:spPr bwMode="auto">
              <a:xfrm>
                <a:off x="2327" y="2517"/>
                <a:ext cx="35" cy="598"/>
              </a:xfrm>
              <a:prstGeom prst="rect">
                <a:avLst/>
              </a:prstGeom>
              <a:solidFill>
                <a:srgbClr val="D4D4D4"/>
              </a:solidFill>
              <a:ln w="9525">
                <a:noFill/>
                <a:miter lim="800000"/>
                <a:headEnd/>
                <a:tailEnd/>
              </a:ln>
            </p:spPr>
            <p:txBody>
              <a:bodyPr/>
              <a:lstStyle/>
              <a:p>
                <a:endParaRPr lang="en-US"/>
              </a:p>
            </p:txBody>
          </p:sp>
          <p:sp>
            <p:nvSpPr>
              <p:cNvPr id="91333" name="Rectangle 320"/>
              <p:cNvSpPr>
                <a:spLocks noChangeArrowheads="1"/>
              </p:cNvSpPr>
              <p:nvPr/>
            </p:nvSpPr>
            <p:spPr bwMode="auto">
              <a:xfrm>
                <a:off x="3670" y="2517"/>
                <a:ext cx="36" cy="598"/>
              </a:xfrm>
              <a:prstGeom prst="rect">
                <a:avLst/>
              </a:prstGeom>
              <a:solidFill>
                <a:srgbClr val="D4D4D4"/>
              </a:solidFill>
              <a:ln w="9525">
                <a:noFill/>
                <a:miter lim="800000"/>
                <a:headEnd/>
                <a:tailEnd/>
              </a:ln>
            </p:spPr>
            <p:txBody>
              <a:bodyPr/>
              <a:lstStyle/>
              <a:p>
                <a:endParaRPr lang="en-US"/>
              </a:p>
            </p:txBody>
          </p:sp>
          <p:sp>
            <p:nvSpPr>
              <p:cNvPr id="91334" name="Rectangle 321"/>
              <p:cNvSpPr>
                <a:spLocks noChangeArrowheads="1"/>
              </p:cNvSpPr>
              <p:nvPr/>
            </p:nvSpPr>
            <p:spPr bwMode="auto">
              <a:xfrm>
                <a:off x="2362" y="2517"/>
                <a:ext cx="1308" cy="18"/>
              </a:xfrm>
              <a:prstGeom prst="rect">
                <a:avLst/>
              </a:prstGeom>
              <a:solidFill>
                <a:srgbClr val="D2D2D2"/>
              </a:solidFill>
              <a:ln w="9525">
                <a:noFill/>
                <a:miter lim="800000"/>
                <a:headEnd/>
                <a:tailEnd/>
              </a:ln>
            </p:spPr>
            <p:txBody>
              <a:bodyPr/>
              <a:lstStyle/>
              <a:p>
                <a:endParaRPr lang="en-US"/>
              </a:p>
            </p:txBody>
          </p:sp>
          <p:sp>
            <p:nvSpPr>
              <p:cNvPr id="91335" name="Rectangle 322"/>
              <p:cNvSpPr>
                <a:spLocks noChangeArrowheads="1"/>
              </p:cNvSpPr>
              <p:nvPr/>
            </p:nvSpPr>
            <p:spPr bwMode="auto">
              <a:xfrm>
                <a:off x="2362" y="3097"/>
                <a:ext cx="1308" cy="18"/>
              </a:xfrm>
              <a:prstGeom prst="rect">
                <a:avLst/>
              </a:prstGeom>
              <a:solidFill>
                <a:srgbClr val="D2D2D2"/>
              </a:solidFill>
              <a:ln w="9525">
                <a:noFill/>
                <a:miter lim="800000"/>
                <a:headEnd/>
                <a:tailEnd/>
              </a:ln>
            </p:spPr>
            <p:txBody>
              <a:bodyPr/>
              <a:lstStyle/>
              <a:p>
                <a:endParaRPr lang="en-US"/>
              </a:p>
            </p:txBody>
          </p:sp>
          <p:sp>
            <p:nvSpPr>
              <p:cNvPr id="91336" name="Rectangle 323"/>
              <p:cNvSpPr>
                <a:spLocks noChangeArrowheads="1"/>
              </p:cNvSpPr>
              <p:nvPr/>
            </p:nvSpPr>
            <p:spPr bwMode="auto">
              <a:xfrm>
                <a:off x="2362" y="2535"/>
                <a:ext cx="35" cy="562"/>
              </a:xfrm>
              <a:prstGeom prst="rect">
                <a:avLst/>
              </a:prstGeom>
              <a:solidFill>
                <a:srgbClr val="D2D2D2"/>
              </a:solidFill>
              <a:ln w="9525">
                <a:noFill/>
                <a:miter lim="800000"/>
                <a:headEnd/>
                <a:tailEnd/>
              </a:ln>
            </p:spPr>
            <p:txBody>
              <a:bodyPr/>
              <a:lstStyle/>
              <a:p>
                <a:endParaRPr lang="en-US"/>
              </a:p>
            </p:txBody>
          </p:sp>
          <p:sp>
            <p:nvSpPr>
              <p:cNvPr id="91337" name="Rectangle 324"/>
              <p:cNvSpPr>
                <a:spLocks noChangeArrowheads="1"/>
              </p:cNvSpPr>
              <p:nvPr/>
            </p:nvSpPr>
            <p:spPr bwMode="auto">
              <a:xfrm>
                <a:off x="3635" y="2535"/>
                <a:ext cx="35" cy="562"/>
              </a:xfrm>
              <a:prstGeom prst="rect">
                <a:avLst/>
              </a:prstGeom>
              <a:solidFill>
                <a:srgbClr val="D2D2D2"/>
              </a:solidFill>
              <a:ln w="9525">
                <a:noFill/>
                <a:miter lim="800000"/>
                <a:headEnd/>
                <a:tailEnd/>
              </a:ln>
            </p:spPr>
            <p:txBody>
              <a:bodyPr/>
              <a:lstStyle/>
              <a:p>
                <a:endParaRPr lang="en-US"/>
              </a:p>
            </p:txBody>
          </p:sp>
          <p:sp>
            <p:nvSpPr>
              <p:cNvPr id="91338" name="Rectangle 325"/>
              <p:cNvSpPr>
                <a:spLocks noChangeArrowheads="1"/>
              </p:cNvSpPr>
              <p:nvPr/>
            </p:nvSpPr>
            <p:spPr bwMode="auto">
              <a:xfrm>
                <a:off x="2397" y="2535"/>
                <a:ext cx="1238" cy="9"/>
              </a:xfrm>
              <a:prstGeom prst="rect">
                <a:avLst/>
              </a:prstGeom>
              <a:solidFill>
                <a:srgbClr val="D0D0D0"/>
              </a:solidFill>
              <a:ln w="9525">
                <a:noFill/>
                <a:miter lim="800000"/>
                <a:headEnd/>
                <a:tailEnd/>
              </a:ln>
            </p:spPr>
            <p:txBody>
              <a:bodyPr/>
              <a:lstStyle/>
              <a:p>
                <a:endParaRPr lang="en-US"/>
              </a:p>
            </p:txBody>
          </p:sp>
          <p:sp>
            <p:nvSpPr>
              <p:cNvPr id="91339" name="Rectangle 326"/>
              <p:cNvSpPr>
                <a:spLocks noChangeArrowheads="1"/>
              </p:cNvSpPr>
              <p:nvPr/>
            </p:nvSpPr>
            <p:spPr bwMode="auto">
              <a:xfrm>
                <a:off x="2397" y="3080"/>
                <a:ext cx="1238" cy="17"/>
              </a:xfrm>
              <a:prstGeom prst="rect">
                <a:avLst/>
              </a:prstGeom>
              <a:solidFill>
                <a:srgbClr val="D0D0D0"/>
              </a:solidFill>
              <a:ln w="9525">
                <a:noFill/>
                <a:miter lim="800000"/>
                <a:headEnd/>
                <a:tailEnd/>
              </a:ln>
            </p:spPr>
            <p:txBody>
              <a:bodyPr/>
              <a:lstStyle/>
              <a:p>
                <a:endParaRPr lang="en-US"/>
              </a:p>
            </p:txBody>
          </p:sp>
          <p:sp>
            <p:nvSpPr>
              <p:cNvPr id="91340" name="Rectangle 327"/>
              <p:cNvSpPr>
                <a:spLocks noChangeArrowheads="1"/>
              </p:cNvSpPr>
              <p:nvPr/>
            </p:nvSpPr>
            <p:spPr bwMode="auto">
              <a:xfrm>
                <a:off x="2397" y="2544"/>
                <a:ext cx="35" cy="536"/>
              </a:xfrm>
              <a:prstGeom prst="rect">
                <a:avLst/>
              </a:prstGeom>
              <a:solidFill>
                <a:srgbClr val="D0D0D0"/>
              </a:solidFill>
              <a:ln w="9525">
                <a:noFill/>
                <a:miter lim="800000"/>
                <a:headEnd/>
                <a:tailEnd/>
              </a:ln>
            </p:spPr>
            <p:txBody>
              <a:bodyPr/>
              <a:lstStyle/>
              <a:p>
                <a:endParaRPr lang="en-US"/>
              </a:p>
            </p:txBody>
          </p:sp>
          <p:sp>
            <p:nvSpPr>
              <p:cNvPr id="91341" name="Rectangle 328"/>
              <p:cNvSpPr>
                <a:spLocks noChangeArrowheads="1"/>
              </p:cNvSpPr>
              <p:nvPr/>
            </p:nvSpPr>
            <p:spPr bwMode="auto">
              <a:xfrm>
                <a:off x="3600" y="2544"/>
                <a:ext cx="35" cy="536"/>
              </a:xfrm>
              <a:prstGeom prst="rect">
                <a:avLst/>
              </a:prstGeom>
              <a:solidFill>
                <a:srgbClr val="D0D0D0"/>
              </a:solidFill>
              <a:ln w="9525">
                <a:noFill/>
                <a:miter lim="800000"/>
                <a:headEnd/>
                <a:tailEnd/>
              </a:ln>
            </p:spPr>
            <p:txBody>
              <a:bodyPr/>
              <a:lstStyle/>
              <a:p>
                <a:endParaRPr lang="en-US"/>
              </a:p>
            </p:txBody>
          </p:sp>
          <p:sp>
            <p:nvSpPr>
              <p:cNvPr id="91342" name="Rectangle 329"/>
              <p:cNvSpPr>
                <a:spLocks noChangeArrowheads="1"/>
              </p:cNvSpPr>
              <p:nvPr/>
            </p:nvSpPr>
            <p:spPr bwMode="auto">
              <a:xfrm>
                <a:off x="2432" y="2544"/>
                <a:ext cx="1168" cy="17"/>
              </a:xfrm>
              <a:prstGeom prst="rect">
                <a:avLst/>
              </a:prstGeom>
              <a:solidFill>
                <a:srgbClr val="CECECE"/>
              </a:solidFill>
              <a:ln w="9525">
                <a:noFill/>
                <a:miter lim="800000"/>
                <a:headEnd/>
                <a:tailEnd/>
              </a:ln>
            </p:spPr>
            <p:txBody>
              <a:bodyPr/>
              <a:lstStyle/>
              <a:p>
                <a:endParaRPr lang="en-US"/>
              </a:p>
            </p:txBody>
          </p:sp>
          <p:sp>
            <p:nvSpPr>
              <p:cNvPr id="91343" name="Rectangle 330"/>
              <p:cNvSpPr>
                <a:spLocks noChangeArrowheads="1"/>
              </p:cNvSpPr>
              <p:nvPr/>
            </p:nvSpPr>
            <p:spPr bwMode="auto">
              <a:xfrm>
                <a:off x="2432" y="3062"/>
                <a:ext cx="1168" cy="18"/>
              </a:xfrm>
              <a:prstGeom prst="rect">
                <a:avLst/>
              </a:prstGeom>
              <a:solidFill>
                <a:srgbClr val="CECECE"/>
              </a:solidFill>
              <a:ln w="9525">
                <a:noFill/>
                <a:miter lim="800000"/>
                <a:headEnd/>
                <a:tailEnd/>
              </a:ln>
            </p:spPr>
            <p:txBody>
              <a:bodyPr/>
              <a:lstStyle/>
              <a:p>
                <a:endParaRPr lang="en-US"/>
              </a:p>
            </p:txBody>
          </p:sp>
          <p:sp>
            <p:nvSpPr>
              <p:cNvPr id="91344" name="Rectangle 331"/>
              <p:cNvSpPr>
                <a:spLocks noChangeArrowheads="1"/>
              </p:cNvSpPr>
              <p:nvPr/>
            </p:nvSpPr>
            <p:spPr bwMode="auto">
              <a:xfrm>
                <a:off x="2432" y="2561"/>
                <a:ext cx="44" cy="501"/>
              </a:xfrm>
              <a:prstGeom prst="rect">
                <a:avLst/>
              </a:prstGeom>
              <a:solidFill>
                <a:srgbClr val="CECECE"/>
              </a:solidFill>
              <a:ln w="9525">
                <a:noFill/>
                <a:miter lim="800000"/>
                <a:headEnd/>
                <a:tailEnd/>
              </a:ln>
            </p:spPr>
            <p:txBody>
              <a:bodyPr/>
              <a:lstStyle/>
              <a:p>
                <a:endParaRPr lang="en-US"/>
              </a:p>
            </p:txBody>
          </p:sp>
          <p:sp>
            <p:nvSpPr>
              <p:cNvPr id="91345" name="Rectangle 332"/>
              <p:cNvSpPr>
                <a:spLocks noChangeArrowheads="1"/>
              </p:cNvSpPr>
              <p:nvPr/>
            </p:nvSpPr>
            <p:spPr bwMode="auto">
              <a:xfrm>
                <a:off x="3565" y="2561"/>
                <a:ext cx="35" cy="501"/>
              </a:xfrm>
              <a:prstGeom prst="rect">
                <a:avLst/>
              </a:prstGeom>
              <a:solidFill>
                <a:srgbClr val="CECECE"/>
              </a:solidFill>
              <a:ln w="9525">
                <a:noFill/>
                <a:miter lim="800000"/>
                <a:headEnd/>
                <a:tailEnd/>
              </a:ln>
            </p:spPr>
            <p:txBody>
              <a:bodyPr/>
              <a:lstStyle/>
              <a:p>
                <a:endParaRPr lang="en-US"/>
              </a:p>
            </p:txBody>
          </p:sp>
          <p:sp>
            <p:nvSpPr>
              <p:cNvPr id="91346" name="Rectangle 333"/>
              <p:cNvSpPr>
                <a:spLocks noChangeArrowheads="1"/>
              </p:cNvSpPr>
              <p:nvPr/>
            </p:nvSpPr>
            <p:spPr bwMode="auto">
              <a:xfrm>
                <a:off x="2476" y="2561"/>
                <a:ext cx="1089" cy="18"/>
              </a:xfrm>
              <a:prstGeom prst="rect">
                <a:avLst/>
              </a:prstGeom>
              <a:solidFill>
                <a:srgbClr val="CDCDCD"/>
              </a:solidFill>
              <a:ln w="9525">
                <a:noFill/>
                <a:miter lim="800000"/>
                <a:headEnd/>
                <a:tailEnd/>
              </a:ln>
            </p:spPr>
            <p:txBody>
              <a:bodyPr/>
              <a:lstStyle/>
              <a:p>
                <a:endParaRPr lang="en-US"/>
              </a:p>
            </p:txBody>
          </p:sp>
          <p:sp>
            <p:nvSpPr>
              <p:cNvPr id="91347" name="Rectangle 334"/>
              <p:cNvSpPr>
                <a:spLocks noChangeArrowheads="1"/>
              </p:cNvSpPr>
              <p:nvPr/>
            </p:nvSpPr>
            <p:spPr bwMode="auto">
              <a:xfrm>
                <a:off x="2476" y="3045"/>
                <a:ext cx="1089" cy="17"/>
              </a:xfrm>
              <a:prstGeom prst="rect">
                <a:avLst/>
              </a:prstGeom>
              <a:solidFill>
                <a:srgbClr val="CDCDCD"/>
              </a:solidFill>
              <a:ln w="9525">
                <a:noFill/>
                <a:miter lim="800000"/>
                <a:headEnd/>
                <a:tailEnd/>
              </a:ln>
            </p:spPr>
            <p:txBody>
              <a:bodyPr/>
              <a:lstStyle/>
              <a:p>
                <a:endParaRPr lang="en-US"/>
              </a:p>
            </p:txBody>
          </p:sp>
          <p:sp>
            <p:nvSpPr>
              <p:cNvPr id="91348" name="Rectangle 335"/>
              <p:cNvSpPr>
                <a:spLocks noChangeArrowheads="1"/>
              </p:cNvSpPr>
              <p:nvPr/>
            </p:nvSpPr>
            <p:spPr bwMode="auto">
              <a:xfrm>
                <a:off x="2476" y="2579"/>
                <a:ext cx="35" cy="466"/>
              </a:xfrm>
              <a:prstGeom prst="rect">
                <a:avLst/>
              </a:prstGeom>
              <a:solidFill>
                <a:srgbClr val="CDCDCD"/>
              </a:solidFill>
              <a:ln w="9525">
                <a:noFill/>
                <a:miter lim="800000"/>
                <a:headEnd/>
                <a:tailEnd/>
              </a:ln>
            </p:spPr>
            <p:txBody>
              <a:bodyPr/>
              <a:lstStyle/>
              <a:p>
                <a:endParaRPr lang="en-US"/>
              </a:p>
            </p:txBody>
          </p:sp>
          <p:sp>
            <p:nvSpPr>
              <p:cNvPr id="91349" name="Rectangle 336"/>
              <p:cNvSpPr>
                <a:spLocks noChangeArrowheads="1"/>
              </p:cNvSpPr>
              <p:nvPr/>
            </p:nvSpPr>
            <p:spPr bwMode="auto">
              <a:xfrm>
                <a:off x="3530" y="2579"/>
                <a:ext cx="35" cy="466"/>
              </a:xfrm>
              <a:prstGeom prst="rect">
                <a:avLst/>
              </a:prstGeom>
              <a:solidFill>
                <a:srgbClr val="CDCDCD"/>
              </a:solidFill>
              <a:ln w="9525">
                <a:noFill/>
                <a:miter lim="800000"/>
                <a:headEnd/>
                <a:tailEnd/>
              </a:ln>
            </p:spPr>
            <p:txBody>
              <a:bodyPr/>
              <a:lstStyle/>
              <a:p>
                <a:endParaRPr lang="en-US"/>
              </a:p>
            </p:txBody>
          </p:sp>
          <p:sp>
            <p:nvSpPr>
              <p:cNvPr id="91350" name="Rectangle 337"/>
              <p:cNvSpPr>
                <a:spLocks noChangeArrowheads="1"/>
              </p:cNvSpPr>
              <p:nvPr/>
            </p:nvSpPr>
            <p:spPr bwMode="auto">
              <a:xfrm>
                <a:off x="2511" y="2579"/>
                <a:ext cx="1019" cy="17"/>
              </a:xfrm>
              <a:prstGeom prst="rect">
                <a:avLst/>
              </a:prstGeom>
              <a:solidFill>
                <a:srgbClr val="CBCBCB"/>
              </a:solidFill>
              <a:ln w="9525">
                <a:noFill/>
                <a:miter lim="800000"/>
                <a:headEnd/>
                <a:tailEnd/>
              </a:ln>
            </p:spPr>
            <p:txBody>
              <a:bodyPr/>
              <a:lstStyle/>
              <a:p>
                <a:endParaRPr lang="en-US"/>
              </a:p>
            </p:txBody>
          </p:sp>
          <p:sp>
            <p:nvSpPr>
              <p:cNvPr id="91351" name="Rectangle 338"/>
              <p:cNvSpPr>
                <a:spLocks noChangeArrowheads="1"/>
              </p:cNvSpPr>
              <p:nvPr/>
            </p:nvSpPr>
            <p:spPr bwMode="auto">
              <a:xfrm>
                <a:off x="2511" y="3027"/>
                <a:ext cx="1019" cy="18"/>
              </a:xfrm>
              <a:prstGeom prst="rect">
                <a:avLst/>
              </a:prstGeom>
              <a:solidFill>
                <a:srgbClr val="CBCBCB"/>
              </a:solidFill>
              <a:ln w="9525">
                <a:noFill/>
                <a:miter lim="800000"/>
                <a:headEnd/>
                <a:tailEnd/>
              </a:ln>
            </p:spPr>
            <p:txBody>
              <a:bodyPr/>
              <a:lstStyle/>
              <a:p>
                <a:endParaRPr lang="en-US"/>
              </a:p>
            </p:txBody>
          </p:sp>
          <p:sp>
            <p:nvSpPr>
              <p:cNvPr id="91352" name="Rectangle 339"/>
              <p:cNvSpPr>
                <a:spLocks noChangeArrowheads="1"/>
              </p:cNvSpPr>
              <p:nvPr/>
            </p:nvSpPr>
            <p:spPr bwMode="auto">
              <a:xfrm>
                <a:off x="2511" y="2596"/>
                <a:ext cx="35" cy="431"/>
              </a:xfrm>
              <a:prstGeom prst="rect">
                <a:avLst/>
              </a:prstGeom>
              <a:solidFill>
                <a:srgbClr val="CBCBCB"/>
              </a:solidFill>
              <a:ln w="9525">
                <a:noFill/>
                <a:miter lim="800000"/>
                <a:headEnd/>
                <a:tailEnd/>
              </a:ln>
            </p:spPr>
            <p:txBody>
              <a:bodyPr/>
              <a:lstStyle/>
              <a:p>
                <a:endParaRPr lang="en-US"/>
              </a:p>
            </p:txBody>
          </p:sp>
          <p:sp>
            <p:nvSpPr>
              <p:cNvPr id="91353" name="Rectangle 340"/>
              <p:cNvSpPr>
                <a:spLocks noChangeArrowheads="1"/>
              </p:cNvSpPr>
              <p:nvPr/>
            </p:nvSpPr>
            <p:spPr bwMode="auto">
              <a:xfrm>
                <a:off x="3486" y="2596"/>
                <a:ext cx="44" cy="431"/>
              </a:xfrm>
              <a:prstGeom prst="rect">
                <a:avLst/>
              </a:prstGeom>
              <a:solidFill>
                <a:srgbClr val="CBCBCB"/>
              </a:solidFill>
              <a:ln w="9525">
                <a:noFill/>
                <a:miter lim="800000"/>
                <a:headEnd/>
                <a:tailEnd/>
              </a:ln>
            </p:spPr>
            <p:txBody>
              <a:bodyPr/>
              <a:lstStyle/>
              <a:p>
                <a:endParaRPr lang="en-US"/>
              </a:p>
            </p:txBody>
          </p:sp>
          <p:sp>
            <p:nvSpPr>
              <p:cNvPr id="91354" name="Rectangle 341"/>
              <p:cNvSpPr>
                <a:spLocks noChangeArrowheads="1"/>
              </p:cNvSpPr>
              <p:nvPr/>
            </p:nvSpPr>
            <p:spPr bwMode="auto">
              <a:xfrm>
                <a:off x="2546" y="2596"/>
                <a:ext cx="940" cy="18"/>
              </a:xfrm>
              <a:prstGeom prst="rect">
                <a:avLst/>
              </a:prstGeom>
              <a:solidFill>
                <a:srgbClr val="C9C9C9"/>
              </a:solidFill>
              <a:ln w="9525">
                <a:noFill/>
                <a:miter lim="800000"/>
                <a:headEnd/>
                <a:tailEnd/>
              </a:ln>
            </p:spPr>
            <p:txBody>
              <a:bodyPr/>
              <a:lstStyle/>
              <a:p>
                <a:endParaRPr lang="en-US"/>
              </a:p>
            </p:txBody>
          </p:sp>
          <p:sp>
            <p:nvSpPr>
              <p:cNvPr id="91355" name="Rectangle 342"/>
              <p:cNvSpPr>
                <a:spLocks noChangeArrowheads="1"/>
              </p:cNvSpPr>
              <p:nvPr/>
            </p:nvSpPr>
            <p:spPr bwMode="auto">
              <a:xfrm>
                <a:off x="2546" y="3009"/>
                <a:ext cx="940" cy="18"/>
              </a:xfrm>
              <a:prstGeom prst="rect">
                <a:avLst/>
              </a:prstGeom>
              <a:solidFill>
                <a:srgbClr val="C9C9C9"/>
              </a:solidFill>
              <a:ln w="9525">
                <a:noFill/>
                <a:miter lim="800000"/>
                <a:headEnd/>
                <a:tailEnd/>
              </a:ln>
            </p:spPr>
            <p:txBody>
              <a:bodyPr/>
              <a:lstStyle/>
              <a:p>
                <a:endParaRPr lang="en-US"/>
              </a:p>
            </p:txBody>
          </p:sp>
          <p:sp>
            <p:nvSpPr>
              <p:cNvPr id="91356" name="Rectangle 343"/>
              <p:cNvSpPr>
                <a:spLocks noChangeArrowheads="1"/>
              </p:cNvSpPr>
              <p:nvPr/>
            </p:nvSpPr>
            <p:spPr bwMode="auto">
              <a:xfrm>
                <a:off x="2546" y="2614"/>
                <a:ext cx="35" cy="395"/>
              </a:xfrm>
              <a:prstGeom prst="rect">
                <a:avLst/>
              </a:prstGeom>
              <a:solidFill>
                <a:srgbClr val="C9C9C9"/>
              </a:solidFill>
              <a:ln w="9525">
                <a:noFill/>
                <a:miter lim="800000"/>
                <a:headEnd/>
                <a:tailEnd/>
              </a:ln>
            </p:spPr>
            <p:txBody>
              <a:bodyPr/>
              <a:lstStyle/>
              <a:p>
                <a:endParaRPr lang="en-US"/>
              </a:p>
            </p:txBody>
          </p:sp>
          <p:sp>
            <p:nvSpPr>
              <p:cNvPr id="91357" name="Rectangle 344"/>
              <p:cNvSpPr>
                <a:spLocks noChangeArrowheads="1"/>
              </p:cNvSpPr>
              <p:nvPr/>
            </p:nvSpPr>
            <p:spPr bwMode="auto">
              <a:xfrm>
                <a:off x="3451" y="2614"/>
                <a:ext cx="35" cy="395"/>
              </a:xfrm>
              <a:prstGeom prst="rect">
                <a:avLst/>
              </a:prstGeom>
              <a:solidFill>
                <a:srgbClr val="C9C9C9"/>
              </a:solidFill>
              <a:ln w="9525">
                <a:noFill/>
                <a:miter lim="800000"/>
                <a:headEnd/>
                <a:tailEnd/>
              </a:ln>
            </p:spPr>
            <p:txBody>
              <a:bodyPr/>
              <a:lstStyle/>
              <a:p>
                <a:endParaRPr lang="en-US"/>
              </a:p>
            </p:txBody>
          </p:sp>
          <p:sp>
            <p:nvSpPr>
              <p:cNvPr id="91358" name="Rectangle 345"/>
              <p:cNvSpPr>
                <a:spLocks noChangeArrowheads="1"/>
              </p:cNvSpPr>
              <p:nvPr/>
            </p:nvSpPr>
            <p:spPr bwMode="auto">
              <a:xfrm>
                <a:off x="2581" y="2614"/>
                <a:ext cx="870" cy="18"/>
              </a:xfrm>
              <a:prstGeom prst="rect">
                <a:avLst/>
              </a:prstGeom>
              <a:solidFill>
                <a:srgbClr val="C8C8C8"/>
              </a:solidFill>
              <a:ln w="9525">
                <a:noFill/>
                <a:miter lim="800000"/>
                <a:headEnd/>
                <a:tailEnd/>
              </a:ln>
            </p:spPr>
            <p:txBody>
              <a:bodyPr/>
              <a:lstStyle/>
              <a:p>
                <a:endParaRPr lang="en-US"/>
              </a:p>
            </p:txBody>
          </p:sp>
          <p:sp>
            <p:nvSpPr>
              <p:cNvPr id="91359" name="Rectangle 346"/>
              <p:cNvSpPr>
                <a:spLocks noChangeArrowheads="1"/>
              </p:cNvSpPr>
              <p:nvPr/>
            </p:nvSpPr>
            <p:spPr bwMode="auto">
              <a:xfrm>
                <a:off x="2581" y="2992"/>
                <a:ext cx="870" cy="17"/>
              </a:xfrm>
              <a:prstGeom prst="rect">
                <a:avLst/>
              </a:prstGeom>
              <a:solidFill>
                <a:srgbClr val="C8C8C8"/>
              </a:solidFill>
              <a:ln w="9525">
                <a:noFill/>
                <a:miter lim="800000"/>
                <a:headEnd/>
                <a:tailEnd/>
              </a:ln>
            </p:spPr>
            <p:txBody>
              <a:bodyPr/>
              <a:lstStyle/>
              <a:p>
                <a:endParaRPr lang="en-US"/>
              </a:p>
            </p:txBody>
          </p:sp>
          <p:sp>
            <p:nvSpPr>
              <p:cNvPr id="91360" name="Rectangle 347"/>
              <p:cNvSpPr>
                <a:spLocks noChangeArrowheads="1"/>
              </p:cNvSpPr>
              <p:nvPr/>
            </p:nvSpPr>
            <p:spPr bwMode="auto">
              <a:xfrm>
                <a:off x="2581" y="2632"/>
                <a:ext cx="36" cy="360"/>
              </a:xfrm>
              <a:prstGeom prst="rect">
                <a:avLst/>
              </a:prstGeom>
              <a:solidFill>
                <a:srgbClr val="C8C8C8"/>
              </a:solidFill>
              <a:ln w="9525">
                <a:noFill/>
                <a:miter lim="800000"/>
                <a:headEnd/>
                <a:tailEnd/>
              </a:ln>
            </p:spPr>
            <p:txBody>
              <a:bodyPr/>
              <a:lstStyle/>
              <a:p>
                <a:endParaRPr lang="en-US"/>
              </a:p>
            </p:txBody>
          </p:sp>
          <p:sp>
            <p:nvSpPr>
              <p:cNvPr id="91361" name="Rectangle 348"/>
              <p:cNvSpPr>
                <a:spLocks noChangeArrowheads="1"/>
              </p:cNvSpPr>
              <p:nvPr/>
            </p:nvSpPr>
            <p:spPr bwMode="auto">
              <a:xfrm>
                <a:off x="3416" y="2632"/>
                <a:ext cx="35" cy="360"/>
              </a:xfrm>
              <a:prstGeom prst="rect">
                <a:avLst/>
              </a:prstGeom>
              <a:solidFill>
                <a:srgbClr val="C8C8C8"/>
              </a:solidFill>
              <a:ln w="9525">
                <a:noFill/>
                <a:miter lim="800000"/>
                <a:headEnd/>
                <a:tailEnd/>
              </a:ln>
            </p:spPr>
            <p:txBody>
              <a:bodyPr/>
              <a:lstStyle/>
              <a:p>
                <a:endParaRPr lang="en-US"/>
              </a:p>
            </p:txBody>
          </p:sp>
          <p:sp>
            <p:nvSpPr>
              <p:cNvPr id="91362" name="Rectangle 349"/>
              <p:cNvSpPr>
                <a:spLocks noChangeArrowheads="1"/>
              </p:cNvSpPr>
              <p:nvPr/>
            </p:nvSpPr>
            <p:spPr bwMode="auto">
              <a:xfrm>
                <a:off x="2617" y="2632"/>
                <a:ext cx="799" cy="17"/>
              </a:xfrm>
              <a:prstGeom prst="rect">
                <a:avLst/>
              </a:prstGeom>
              <a:solidFill>
                <a:srgbClr val="C7C7C7"/>
              </a:solidFill>
              <a:ln w="9525">
                <a:noFill/>
                <a:miter lim="800000"/>
                <a:headEnd/>
                <a:tailEnd/>
              </a:ln>
            </p:spPr>
            <p:txBody>
              <a:bodyPr/>
              <a:lstStyle/>
              <a:p>
                <a:endParaRPr lang="en-US"/>
              </a:p>
            </p:txBody>
          </p:sp>
          <p:sp>
            <p:nvSpPr>
              <p:cNvPr id="91363" name="Rectangle 350"/>
              <p:cNvSpPr>
                <a:spLocks noChangeArrowheads="1"/>
              </p:cNvSpPr>
              <p:nvPr/>
            </p:nvSpPr>
            <p:spPr bwMode="auto">
              <a:xfrm>
                <a:off x="2617" y="2974"/>
                <a:ext cx="799" cy="18"/>
              </a:xfrm>
              <a:prstGeom prst="rect">
                <a:avLst/>
              </a:prstGeom>
              <a:solidFill>
                <a:srgbClr val="C7C7C7"/>
              </a:solidFill>
              <a:ln w="9525">
                <a:noFill/>
                <a:miter lim="800000"/>
                <a:headEnd/>
                <a:tailEnd/>
              </a:ln>
            </p:spPr>
            <p:txBody>
              <a:bodyPr/>
              <a:lstStyle/>
              <a:p>
                <a:endParaRPr lang="en-US"/>
              </a:p>
            </p:txBody>
          </p:sp>
          <p:sp>
            <p:nvSpPr>
              <p:cNvPr id="91364" name="Rectangle 351"/>
              <p:cNvSpPr>
                <a:spLocks noChangeArrowheads="1"/>
              </p:cNvSpPr>
              <p:nvPr/>
            </p:nvSpPr>
            <p:spPr bwMode="auto">
              <a:xfrm>
                <a:off x="2617" y="2649"/>
                <a:ext cx="35" cy="325"/>
              </a:xfrm>
              <a:prstGeom prst="rect">
                <a:avLst/>
              </a:prstGeom>
              <a:solidFill>
                <a:srgbClr val="C7C7C7"/>
              </a:solidFill>
              <a:ln w="9525">
                <a:noFill/>
                <a:miter lim="800000"/>
                <a:headEnd/>
                <a:tailEnd/>
              </a:ln>
            </p:spPr>
            <p:txBody>
              <a:bodyPr/>
              <a:lstStyle/>
              <a:p>
                <a:endParaRPr lang="en-US"/>
              </a:p>
            </p:txBody>
          </p:sp>
          <p:sp>
            <p:nvSpPr>
              <p:cNvPr id="91365" name="Rectangle 352"/>
              <p:cNvSpPr>
                <a:spLocks noChangeArrowheads="1"/>
              </p:cNvSpPr>
              <p:nvPr/>
            </p:nvSpPr>
            <p:spPr bwMode="auto">
              <a:xfrm>
                <a:off x="3381" y="2649"/>
                <a:ext cx="35" cy="325"/>
              </a:xfrm>
              <a:prstGeom prst="rect">
                <a:avLst/>
              </a:prstGeom>
              <a:solidFill>
                <a:srgbClr val="C7C7C7"/>
              </a:solidFill>
              <a:ln w="9525">
                <a:noFill/>
                <a:miter lim="800000"/>
                <a:headEnd/>
                <a:tailEnd/>
              </a:ln>
            </p:spPr>
            <p:txBody>
              <a:bodyPr/>
              <a:lstStyle/>
              <a:p>
                <a:endParaRPr lang="en-US"/>
              </a:p>
            </p:txBody>
          </p:sp>
          <p:sp>
            <p:nvSpPr>
              <p:cNvPr id="91366" name="Rectangle 353"/>
              <p:cNvSpPr>
                <a:spLocks noChangeArrowheads="1"/>
              </p:cNvSpPr>
              <p:nvPr/>
            </p:nvSpPr>
            <p:spPr bwMode="auto">
              <a:xfrm>
                <a:off x="2652" y="2649"/>
                <a:ext cx="729" cy="18"/>
              </a:xfrm>
              <a:prstGeom prst="rect">
                <a:avLst/>
              </a:prstGeom>
              <a:solidFill>
                <a:srgbClr val="C6C6C6"/>
              </a:solidFill>
              <a:ln w="9525">
                <a:noFill/>
                <a:miter lim="800000"/>
                <a:headEnd/>
                <a:tailEnd/>
              </a:ln>
            </p:spPr>
            <p:txBody>
              <a:bodyPr/>
              <a:lstStyle/>
              <a:p>
                <a:endParaRPr lang="en-US"/>
              </a:p>
            </p:txBody>
          </p:sp>
          <p:sp>
            <p:nvSpPr>
              <p:cNvPr id="91367" name="Rectangle 354"/>
              <p:cNvSpPr>
                <a:spLocks noChangeArrowheads="1"/>
              </p:cNvSpPr>
              <p:nvPr/>
            </p:nvSpPr>
            <p:spPr bwMode="auto">
              <a:xfrm>
                <a:off x="2652" y="2965"/>
                <a:ext cx="729" cy="9"/>
              </a:xfrm>
              <a:prstGeom prst="rect">
                <a:avLst/>
              </a:prstGeom>
              <a:solidFill>
                <a:srgbClr val="C6C6C6"/>
              </a:solidFill>
              <a:ln w="9525">
                <a:noFill/>
                <a:miter lim="800000"/>
                <a:headEnd/>
                <a:tailEnd/>
              </a:ln>
            </p:spPr>
            <p:txBody>
              <a:bodyPr/>
              <a:lstStyle/>
              <a:p>
                <a:endParaRPr lang="en-US"/>
              </a:p>
            </p:txBody>
          </p:sp>
          <p:sp>
            <p:nvSpPr>
              <p:cNvPr id="91368" name="Rectangle 355"/>
              <p:cNvSpPr>
                <a:spLocks noChangeArrowheads="1"/>
              </p:cNvSpPr>
              <p:nvPr/>
            </p:nvSpPr>
            <p:spPr bwMode="auto">
              <a:xfrm>
                <a:off x="2652" y="2667"/>
                <a:ext cx="35" cy="298"/>
              </a:xfrm>
              <a:prstGeom prst="rect">
                <a:avLst/>
              </a:prstGeom>
              <a:solidFill>
                <a:srgbClr val="C6C6C6"/>
              </a:solidFill>
              <a:ln w="9525">
                <a:noFill/>
                <a:miter lim="800000"/>
                <a:headEnd/>
                <a:tailEnd/>
              </a:ln>
            </p:spPr>
            <p:txBody>
              <a:bodyPr/>
              <a:lstStyle/>
              <a:p>
                <a:endParaRPr lang="en-US"/>
              </a:p>
            </p:txBody>
          </p:sp>
          <p:sp>
            <p:nvSpPr>
              <p:cNvPr id="91369" name="Rectangle 356"/>
              <p:cNvSpPr>
                <a:spLocks noChangeArrowheads="1"/>
              </p:cNvSpPr>
              <p:nvPr/>
            </p:nvSpPr>
            <p:spPr bwMode="auto">
              <a:xfrm>
                <a:off x="3345" y="2667"/>
                <a:ext cx="36" cy="298"/>
              </a:xfrm>
              <a:prstGeom prst="rect">
                <a:avLst/>
              </a:prstGeom>
              <a:solidFill>
                <a:srgbClr val="C6C6C6"/>
              </a:solidFill>
              <a:ln w="9525">
                <a:noFill/>
                <a:miter lim="800000"/>
                <a:headEnd/>
                <a:tailEnd/>
              </a:ln>
            </p:spPr>
            <p:txBody>
              <a:bodyPr/>
              <a:lstStyle/>
              <a:p>
                <a:endParaRPr lang="en-US"/>
              </a:p>
            </p:txBody>
          </p:sp>
          <p:sp>
            <p:nvSpPr>
              <p:cNvPr id="91370" name="Rectangle 357"/>
              <p:cNvSpPr>
                <a:spLocks noChangeArrowheads="1"/>
              </p:cNvSpPr>
              <p:nvPr/>
            </p:nvSpPr>
            <p:spPr bwMode="auto">
              <a:xfrm>
                <a:off x="2687" y="2667"/>
                <a:ext cx="658" cy="9"/>
              </a:xfrm>
              <a:prstGeom prst="rect">
                <a:avLst/>
              </a:prstGeom>
              <a:solidFill>
                <a:srgbClr val="C5C5C5"/>
              </a:solidFill>
              <a:ln w="9525">
                <a:noFill/>
                <a:miter lim="800000"/>
                <a:headEnd/>
                <a:tailEnd/>
              </a:ln>
            </p:spPr>
            <p:txBody>
              <a:bodyPr/>
              <a:lstStyle/>
              <a:p>
                <a:endParaRPr lang="en-US"/>
              </a:p>
            </p:txBody>
          </p:sp>
          <p:sp>
            <p:nvSpPr>
              <p:cNvPr id="91371" name="Rectangle 358"/>
              <p:cNvSpPr>
                <a:spLocks noChangeArrowheads="1"/>
              </p:cNvSpPr>
              <p:nvPr/>
            </p:nvSpPr>
            <p:spPr bwMode="auto">
              <a:xfrm>
                <a:off x="2687" y="2948"/>
                <a:ext cx="658" cy="17"/>
              </a:xfrm>
              <a:prstGeom prst="rect">
                <a:avLst/>
              </a:prstGeom>
              <a:solidFill>
                <a:srgbClr val="C5C5C5"/>
              </a:solidFill>
              <a:ln w="9525">
                <a:noFill/>
                <a:miter lim="800000"/>
                <a:headEnd/>
                <a:tailEnd/>
              </a:ln>
            </p:spPr>
            <p:txBody>
              <a:bodyPr/>
              <a:lstStyle/>
              <a:p>
                <a:endParaRPr lang="en-US"/>
              </a:p>
            </p:txBody>
          </p:sp>
          <p:sp>
            <p:nvSpPr>
              <p:cNvPr id="91372" name="Rectangle 359"/>
              <p:cNvSpPr>
                <a:spLocks noChangeArrowheads="1"/>
              </p:cNvSpPr>
              <p:nvPr/>
            </p:nvSpPr>
            <p:spPr bwMode="auto">
              <a:xfrm>
                <a:off x="2687" y="2676"/>
                <a:ext cx="35" cy="272"/>
              </a:xfrm>
              <a:prstGeom prst="rect">
                <a:avLst/>
              </a:prstGeom>
              <a:solidFill>
                <a:srgbClr val="C5C5C5"/>
              </a:solidFill>
              <a:ln w="9525">
                <a:noFill/>
                <a:miter lim="800000"/>
                <a:headEnd/>
                <a:tailEnd/>
              </a:ln>
            </p:spPr>
            <p:txBody>
              <a:bodyPr/>
              <a:lstStyle/>
              <a:p>
                <a:endParaRPr lang="en-US"/>
              </a:p>
            </p:txBody>
          </p:sp>
          <p:sp>
            <p:nvSpPr>
              <p:cNvPr id="91373" name="Rectangle 360"/>
              <p:cNvSpPr>
                <a:spLocks noChangeArrowheads="1"/>
              </p:cNvSpPr>
              <p:nvPr/>
            </p:nvSpPr>
            <p:spPr bwMode="auto">
              <a:xfrm>
                <a:off x="3310" y="2676"/>
                <a:ext cx="35" cy="272"/>
              </a:xfrm>
              <a:prstGeom prst="rect">
                <a:avLst/>
              </a:prstGeom>
              <a:solidFill>
                <a:srgbClr val="C5C5C5"/>
              </a:solidFill>
              <a:ln w="9525">
                <a:noFill/>
                <a:miter lim="800000"/>
                <a:headEnd/>
                <a:tailEnd/>
              </a:ln>
            </p:spPr>
            <p:txBody>
              <a:bodyPr/>
              <a:lstStyle/>
              <a:p>
                <a:endParaRPr lang="en-US"/>
              </a:p>
            </p:txBody>
          </p:sp>
          <p:sp>
            <p:nvSpPr>
              <p:cNvPr id="91374" name="Rectangle 361"/>
              <p:cNvSpPr>
                <a:spLocks noChangeArrowheads="1"/>
              </p:cNvSpPr>
              <p:nvPr/>
            </p:nvSpPr>
            <p:spPr bwMode="auto">
              <a:xfrm>
                <a:off x="2722" y="2676"/>
                <a:ext cx="588" cy="17"/>
              </a:xfrm>
              <a:prstGeom prst="rect">
                <a:avLst/>
              </a:prstGeom>
              <a:solidFill>
                <a:srgbClr val="C4C4C4"/>
              </a:solidFill>
              <a:ln w="9525">
                <a:noFill/>
                <a:miter lim="800000"/>
                <a:headEnd/>
                <a:tailEnd/>
              </a:ln>
            </p:spPr>
            <p:txBody>
              <a:bodyPr/>
              <a:lstStyle/>
              <a:p>
                <a:endParaRPr lang="en-US"/>
              </a:p>
            </p:txBody>
          </p:sp>
          <p:sp>
            <p:nvSpPr>
              <p:cNvPr id="91375" name="Rectangle 362"/>
              <p:cNvSpPr>
                <a:spLocks noChangeArrowheads="1"/>
              </p:cNvSpPr>
              <p:nvPr/>
            </p:nvSpPr>
            <p:spPr bwMode="auto">
              <a:xfrm>
                <a:off x="2722" y="2930"/>
                <a:ext cx="588" cy="18"/>
              </a:xfrm>
              <a:prstGeom prst="rect">
                <a:avLst/>
              </a:prstGeom>
              <a:solidFill>
                <a:srgbClr val="C4C4C4"/>
              </a:solidFill>
              <a:ln w="9525">
                <a:noFill/>
                <a:miter lim="800000"/>
                <a:headEnd/>
                <a:tailEnd/>
              </a:ln>
            </p:spPr>
            <p:txBody>
              <a:bodyPr/>
              <a:lstStyle/>
              <a:p>
                <a:endParaRPr lang="en-US"/>
              </a:p>
            </p:txBody>
          </p:sp>
          <p:sp>
            <p:nvSpPr>
              <p:cNvPr id="91376" name="Rectangle 363"/>
              <p:cNvSpPr>
                <a:spLocks noChangeArrowheads="1"/>
              </p:cNvSpPr>
              <p:nvPr/>
            </p:nvSpPr>
            <p:spPr bwMode="auto">
              <a:xfrm>
                <a:off x="2722" y="2693"/>
                <a:ext cx="44" cy="237"/>
              </a:xfrm>
              <a:prstGeom prst="rect">
                <a:avLst/>
              </a:prstGeom>
              <a:solidFill>
                <a:srgbClr val="C4C4C4"/>
              </a:solidFill>
              <a:ln w="9525">
                <a:noFill/>
                <a:miter lim="800000"/>
                <a:headEnd/>
                <a:tailEnd/>
              </a:ln>
            </p:spPr>
            <p:txBody>
              <a:bodyPr/>
              <a:lstStyle/>
              <a:p>
                <a:endParaRPr lang="en-US"/>
              </a:p>
            </p:txBody>
          </p:sp>
          <p:sp>
            <p:nvSpPr>
              <p:cNvPr id="91377" name="Rectangle 364"/>
              <p:cNvSpPr>
                <a:spLocks noChangeArrowheads="1"/>
              </p:cNvSpPr>
              <p:nvPr/>
            </p:nvSpPr>
            <p:spPr bwMode="auto">
              <a:xfrm>
                <a:off x="3275" y="2693"/>
                <a:ext cx="35" cy="237"/>
              </a:xfrm>
              <a:prstGeom prst="rect">
                <a:avLst/>
              </a:prstGeom>
              <a:solidFill>
                <a:srgbClr val="C4C4C4"/>
              </a:solidFill>
              <a:ln w="9525">
                <a:noFill/>
                <a:miter lim="800000"/>
                <a:headEnd/>
                <a:tailEnd/>
              </a:ln>
            </p:spPr>
            <p:txBody>
              <a:bodyPr/>
              <a:lstStyle/>
              <a:p>
                <a:endParaRPr lang="en-US"/>
              </a:p>
            </p:txBody>
          </p:sp>
          <p:sp>
            <p:nvSpPr>
              <p:cNvPr id="91378" name="Rectangle 365"/>
              <p:cNvSpPr>
                <a:spLocks noChangeArrowheads="1"/>
              </p:cNvSpPr>
              <p:nvPr/>
            </p:nvSpPr>
            <p:spPr bwMode="auto">
              <a:xfrm>
                <a:off x="2766" y="2693"/>
                <a:ext cx="509" cy="18"/>
              </a:xfrm>
              <a:prstGeom prst="rect">
                <a:avLst/>
              </a:prstGeom>
              <a:solidFill>
                <a:srgbClr val="C3C3C3"/>
              </a:solidFill>
              <a:ln w="9525">
                <a:noFill/>
                <a:miter lim="800000"/>
                <a:headEnd/>
                <a:tailEnd/>
              </a:ln>
            </p:spPr>
            <p:txBody>
              <a:bodyPr/>
              <a:lstStyle/>
              <a:p>
                <a:endParaRPr lang="en-US"/>
              </a:p>
            </p:txBody>
          </p:sp>
          <p:sp>
            <p:nvSpPr>
              <p:cNvPr id="91379" name="Rectangle 366"/>
              <p:cNvSpPr>
                <a:spLocks noChangeArrowheads="1"/>
              </p:cNvSpPr>
              <p:nvPr/>
            </p:nvSpPr>
            <p:spPr bwMode="auto">
              <a:xfrm>
                <a:off x="2766" y="2913"/>
                <a:ext cx="509" cy="17"/>
              </a:xfrm>
              <a:prstGeom prst="rect">
                <a:avLst/>
              </a:prstGeom>
              <a:solidFill>
                <a:srgbClr val="C3C3C3"/>
              </a:solidFill>
              <a:ln w="9525">
                <a:noFill/>
                <a:miter lim="800000"/>
                <a:headEnd/>
                <a:tailEnd/>
              </a:ln>
            </p:spPr>
            <p:txBody>
              <a:bodyPr/>
              <a:lstStyle/>
              <a:p>
                <a:endParaRPr lang="en-US"/>
              </a:p>
            </p:txBody>
          </p:sp>
          <p:sp>
            <p:nvSpPr>
              <p:cNvPr id="91380" name="Rectangle 367"/>
              <p:cNvSpPr>
                <a:spLocks noChangeArrowheads="1"/>
              </p:cNvSpPr>
              <p:nvPr/>
            </p:nvSpPr>
            <p:spPr bwMode="auto">
              <a:xfrm>
                <a:off x="2766" y="2711"/>
                <a:ext cx="35" cy="202"/>
              </a:xfrm>
              <a:prstGeom prst="rect">
                <a:avLst/>
              </a:prstGeom>
              <a:solidFill>
                <a:srgbClr val="C3C3C3"/>
              </a:solidFill>
              <a:ln w="9525">
                <a:noFill/>
                <a:miter lim="800000"/>
                <a:headEnd/>
                <a:tailEnd/>
              </a:ln>
            </p:spPr>
            <p:txBody>
              <a:bodyPr/>
              <a:lstStyle/>
              <a:p>
                <a:endParaRPr lang="en-US"/>
              </a:p>
            </p:txBody>
          </p:sp>
          <p:sp>
            <p:nvSpPr>
              <p:cNvPr id="91381" name="Rectangle 368"/>
              <p:cNvSpPr>
                <a:spLocks noChangeArrowheads="1"/>
              </p:cNvSpPr>
              <p:nvPr/>
            </p:nvSpPr>
            <p:spPr bwMode="auto">
              <a:xfrm>
                <a:off x="3231" y="2711"/>
                <a:ext cx="44" cy="202"/>
              </a:xfrm>
              <a:prstGeom prst="rect">
                <a:avLst/>
              </a:prstGeom>
              <a:solidFill>
                <a:srgbClr val="C3C3C3"/>
              </a:solidFill>
              <a:ln w="9525">
                <a:noFill/>
                <a:miter lim="800000"/>
                <a:headEnd/>
                <a:tailEnd/>
              </a:ln>
            </p:spPr>
            <p:txBody>
              <a:bodyPr/>
              <a:lstStyle/>
              <a:p>
                <a:endParaRPr lang="en-US"/>
              </a:p>
            </p:txBody>
          </p:sp>
          <p:sp>
            <p:nvSpPr>
              <p:cNvPr id="91382" name="Rectangle 369"/>
              <p:cNvSpPr>
                <a:spLocks noChangeArrowheads="1"/>
              </p:cNvSpPr>
              <p:nvPr/>
            </p:nvSpPr>
            <p:spPr bwMode="auto">
              <a:xfrm>
                <a:off x="2801" y="2711"/>
                <a:ext cx="430" cy="17"/>
              </a:xfrm>
              <a:prstGeom prst="rect">
                <a:avLst/>
              </a:prstGeom>
              <a:solidFill>
                <a:srgbClr val="C2C2C2"/>
              </a:solidFill>
              <a:ln w="9525">
                <a:noFill/>
                <a:miter lim="800000"/>
                <a:headEnd/>
                <a:tailEnd/>
              </a:ln>
            </p:spPr>
            <p:txBody>
              <a:bodyPr/>
              <a:lstStyle/>
              <a:p>
                <a:endParaRPr lang="en-US"/>
              </a:p>
            </p:txBody>
          </p:sp>
          <p:sp>
            <p:nvSpPr>
              <p:cNvPr id="91383" name="Rectangle 370"/>
              <p:cNvSpPr>
                <a:spLocks noChangeArrowheads="1"/>
              </p:cNvSpPr>
              <p:nvPr/>
            </p:nvSpPr>
            <p:spPr bwMode="auto">
              <a:xfrm>
                <a:off x="2801" y="2895"/>
                <a:ext cx="430" cy="18"/>
              </a:xfrm>
              <a:prstGeom prst="rect">
                <a:avLst/>
              </a:prstGeom>
              <a:solidFill>
                <a:srgbClr val="C2C2C2"/>
              </a:solidFill>
              <a:ln w="9525">
                <a:noFill/>
                <a:miter lim="800000"/>
                <a:headEnd/>
                <a:tailEnd/>
              </a:ln>
            </p:spPr>
            <p:txBody>
              <a:bodyPr/>
              <a:lstStyle/>
              <a:p>
                <a:endParaRPr lang="en-US"/>
              </a:p>
            </p:txBody>
          </p:sp>
          <p:sp>
            <p:nvSpPr>
              <p:cNvPr id="91384" name="Rectangle 371"/>
              <p:cNvSpPr>
                <a:spLocks noChangeArrowheads="1"/>
              </p:cNvSpPr>
              <p:nvPr/>
            </p:nvSpPr>
            <p:spPr bwMode="auto">
              <a:xfrm>
                <a:off x="2801" y="2728"/>
                <a:ext cx="35" cy="167"/>
              </a:xfrm>
              <a:prstGeom prst="rect">
                <a:avLst/>
              </a:prstGeom>
              <a:solidFill>
                <a:srgbClr val="C2C2C2"/>
              </a:solidFill>
              <a:ln w="9525">
                <a:noFill/>
                <a:miter lim="800000"/>
                <a:headEnd/>
                <a:tailEnd/>
              </a:ln>
            </p:spPr>
            <p:txBody>
              <a:bodyPr/>
              <a:lstStyle/>
              <a:p>
                <a:endParaRPr lang="en-US"/>
              </a:p>
            </p:txBody>
          </p:sp>
          <p:sp>
            <p:nvSpPr>
              <p:cNvPr id="91385" name="Rectangle 372"/>
              <p:cNvSpPr>
                <a:spLocks noChangeArrowheads="1"/>
              </p:cNvSpPr>
              <p:nvPr/>
            </p:nvSpPr>
            <p:spPr bwMode="auto">
              <a:xfrm>
                <a:off x="3196" y="2728"/>
                <a:ext cx="35" cy="167"/>
              </a:xfrm>
              <a:prstGeom prst="rect">
                <a:avLst/>
              </a:prstGeom>
              <a:solidFill>
                <a:srgbClr val="C2C2C2"/>
              </a:solidFill>
              <a:ln w="9525">
                <a:noFill/>
                <a:miter lim="800000"/>
                <a:headEnd/>
                <a:tailEnd/>
              </a:ln>
            </p:spPr>
            <p:txBody>
              <a:bodyPr/>
              <a:lstStyle/>
              <a:p>
                <a:endParaRPr lang="en-US"/>
              </a:p>
            </p:txBody>
          </p:sp>
          <p:sp>
            <p:nvSpPr>
              <p:cNvPr id="91386" name="Rectangle 373"/>
              <p:cNvSpPr>
                <a:spLocks noChangeArrowheads="1"/>
              </p:cNvSpPr>
              <p:nvPr/>
            </p:nvSpPr>
            <p:spPr bwMode="auto">
              <a:xfrm>
                <a:off x="2836" y="2728"/>
                <a:ext cx="360" cy="18"/>
              </a:xfrm>
              <a:prstGeom prst="rect">
                <a:avLst/>
              </a:prstGeom>
              <a:solidFill>
                <a:srgbClr val="C1C1C1"/>
              </a:solidFill>
              <a:ln w="9525">
                <a:noFill/>
                <a:miter lim="800000"/>
                <a:headEnd/>
                <a:tailEnd/>
              </a:ln>
            </p:spPr>
            <p:txBody>
              <a:bodyPr/>
              <a:lstStyle/>
              <a:p>
                <a:endParaRPr lang="en-US"/>
              </a:p>
            </p:txBody>
          </p:sp>
          <p:sp>
            <p:nvSpPr>
              <p:cNvPr id="91387" name="Rectangle 374"/>
              <p:cNvSpPr>
                <a:spLocks noChangeArrowheads="1"/>
              </p:cNvSpPr>
              <p:nvPr/>
            </p:nvSpPr>
            <p:spPr bwMode="auto">
              <a:xfrm>
                <a:off x="2836" y="2878"/>
                <a:ext cx="360" cy="17"/>
              </a:xfrm>
              <a:prstGeom prst="rect">
                <a:avLst/>
              </a:prstGeom>
              <a:solidFill>
                <a:srgbClr val="C1C1C1"/>
              </a:solidFill>
              <a:ln w="9525">
                <a:noFill/>
                <a:miter lim="800000"/>
                <a:headEnd/>
                <a:tailEnd/>
              </a:ln>
            </p:spPr>
            <p:txBody>
              <a:bodyPr/>
              <a:lstStyle/>
              <a:p>
                <a:endParaRPr lang="en-US"/>
              </a:p>
            </p:txBody>
          </p:sp>
          <p:sp>
            <p:nvSpPr>
              <p:cNvPr id="91388" name="Rectangle 375"/>
              <p:cNvSpPr>
                <a:spLocks noChangeArrowheads="1"/>
              </p:cNvSpPr>
              <p:nvPr/>
            </p:nvSpPr>
            <p:spPr bwMode="auto">
              <a:xfrm>
                <a:off x="2836" y="2746"/>
                <a:ext cx="35" cy="132"/>
              </a:xfrm>
              <a:prstGeom prst="rect">
                <a:avLst/>
              </a:prstGeom>
              <a:solidFill>
                <a:srgbClr val="C1C1C1"/>
              </a:solidFill>
              <a:ln w="9525">
                <a:noFill/>
                <a:miter lim="800000"/>
                <a:headEnd/>
                <a:tailEnd/>
              </a:ln>
            </p:spPr>
            <p:txBody>
              <a:bodyPr/>
              <a:lstStyle/>
              <a:p>
                <a:endParaRPr lang="en-US"/>
              </a:p>
            </p:txBody>
          </p:sp>
          <p:sp>
            <p:nvSpPr>
              <p:cNvPr id="91389" name="Rectangle 376"/>
              <p:cNvSpPr>
                <a:spLocks noChangeArrowheads="1"/>
              </p:cNvSpPr>
              <p:nvPr/>
            </p:nvSpPr>
            <p:spPr bwMode="auto">
              <a:xfrm>
                <a:off x="3161" y="2746"/>
                <a:ext cx="35" cy="132"/>
              </a:xfrm>
              <a:prstGeom prst="rect">
                <a:avLst/>
              </a:prstGeom>
              <a:solidFill>
                <a:srgbClr val="C1C1C1"/>
              </a:solidFill>
              <a:ln w="9525">
                <a:noFill/>
                <a:miter lim="800000"/>
                <a:headEnd/>
                <a:tailEnd/>
              </a:ln>
            </p:spPr>
            <p:txBody>
              <a:bodyPr/>
              <a:lstStyle/>
              <a:p>
                <a:endParaRPr lang="en-US"/>
              </a:p>
            </p:txBody>
          </p:sp>
          <p:sp>
            <p:nvSpPr>
              <p:cNvPr id="91390" name="Rectangle 377"/>
              <p:cNvSpPr>
                <a:spLocks noChangeArrowheads="1"/>
              </p:cNvSpPr>
              <p:nvPr/>
            </p:nvSpPr>
            <p:spPr bwMode="auto">
              <a:xfrm>
                <a:off x="2871" y="2746"/>
                <a:ext cx="290" cy="17"/>
              </a:xfrm>
              <a:prstGeom prst="rect">
                <a:avLst/>
              </a:prstGeom>
              <a:solidFill>
                <a:srgbClr val="C1C1C1"/>
              </a:solidFill>
              <a:ln w="9525">
                <a:noFill/>
                <a:miter lim="800000"/>
                <a:headEnd/>
                <a:tailEnd/>
              </a:ln>
            </p:spPr>
            <p:txBody>
              <a:bodyPr/>
              <a:lstStyle/>
              <a:p>
                <a:endParaRPr lang="en-US"/>
              </a:p>
            </p:txBody>
          </p:sp>
          <p:sp>
            <p:nvSpPr>
              <p:cNvPr id="91391" name="Rectangle 378"/>
              <p:cNvSpPr>
                <a:spLocks noChangeArrowheads="1"/>
              </p:cNvSpPr>
              <p:nvPr/>
            </p:nvSpPr>
            <p:spPr bwMode="auto">
              <a:xfrm>
                <a:off x="2871" y="2860"/>
                <a:ext cx="290" cy="18"/>
              </a:xfrm>
              <a:prstGeom prst="rect">
                <a:avLst/>
              </a:prstGeom>
              <a:solidFill>
                <a:srgbClr val="C1C1C1"/>
              </a:solidFill>
              <a:ln w="9525">
                <a:noFill/>
                <a:miter lim="800000"/>
                <a:headEnd/>
                <a:tailEnd/>
              </a:ln>
            </p:spPr>
            <p:txBody>
              <a:bodyPr/>
              <a:lstStyle/>
              <a:p>
                <a:endParaRPr lang="en-US"/>
              </a:p>
            </p:txBody>
          </p:sp>
          <p:sp>
            <p:nvSpPr>
              <p:cNvPr id="91392" name="Rectangle 379"/>
              <p:cNvSpPr>
                <a:spLocks noChangeArrowheads="1"/>
              </p:cNvSpPr>
              <p:nvPr/>
            </p:nvSpPr>
            <p:spPr bwMode="auto">
              <a:xfrm>
                <a:off x="2871" y="2763"/>
                <a:ext cx="35" cy="97"/>
              </a:xfrm>
              <a:prstGeom prst="rect">
                <a:avLst/>
              </a:prstGeom>
              <a:solidFill>
                <a:srgbClr val="C1C1C1"/>
              </a:solidFill>
              <a:ln w="9525">
                <a:noFill/>
                <a:miter lim="800000"/>
                <a:headEnd/>
                <a:tailEnd/>
              </a:ln>
            </p:spPr>
            <p:txBody>
              <a:bodyPr/>
              <a:lstStyle/>
              <a:p>
                <a:endParaRPr lang="en-US"/>
              </a:p>
            </p:txBody>
          </p:sp>
          <p:sp>
            <p:nvSpPr>
              <p:cNvPr id="91393" name="Rectangle 380"/>
              <p:cNvSpPr>
                <a:spLocks noChangeArrowheads="1"/>
              </p:cNvSpPr>
              <p:nvPr/>
            </p:nvSpPr>
            <p:spPr bwMode="auto">
              <a:xfrm>
                <a:off x="3126" y="2763"/>
                <a:ext cx="35" cy="97"/>
              </a:xfrm>
              <a:prstGeom prst="rect">
                <a:avLst/>
              </a:prstGeom>
              <a:solidFill>
                <a:srgbClr val="C1C1C1"/>
              </a:solidFill>
              <a:ln w="9525">
                <a:noFill/>
                <a:miter lim="800000"/>
                <a:headEnd/>
                <a:tailEnd/>
              </a:ln>
            </p:spPr>
            <p:txBody>
              <a:bodyPr/>
              <a:lstStyle/>
              <a:p>
                <a:endParaRPr lang="en-US"/>
              </a:p>
            </p:txBody>
          </p:sp>
          <p:sp>
            <p:nvSpPr>
              <p:cNvPr id="91394" name="Rectangle 381"/>
              <p:cNvSpPr>
                <a:spLocks noChangeArrowheads="1"/>
              </p:cNvSpPr>
              <p:nvPr/>
            </p:nvSpPr>
            <p:spPr bwMode="auto">
              <a:xfrm>
                <a:off x="2906" y="2763"/>
                <a:ext cx="220" cy="18"/>
              </a:xfrm>
              <a:prstGeom prst="rect">
                <a:avLst/>
              </a:prstGeom>
              <a:solidFill>
                <a:srgbClr val="C0C0C0"/>
              </a:solidFill>
              <a:ln w="9525">
                <a:noFill/>
                <a:miter lim="800000"/>
                <a:headEnd/>
                <a:tailEnd/>
              </a:ln>
            </p:spPr>
            <p:txBody>
              <a:bodyPr/>
              <a:lstStyle/>
              <a:p>
                <a:endParaRPr lang="en-US"/>
              </a:p>
            </p:txBody>
          </p:sp>
          <p:sp>
            <p:nvSpPr>
              <p:cNvPr id="91395" name="Rectangle 382"/>
              <p:cNvSpPr>
                <a:spLocks noChangeArrowheads="1"/>
              </p:cNvSpPr>
              <p:nvPr/>
            </p:nvSpPr>
            <p:spPr bwMode="auto">
              <a:xfrm>
                <a:off x="2906" y="2842"/>
                <a:ext cx="220" cy="18"/>
              </a:xfrm>
              <a:prstGeom prst="rect">
                <a:avLst/>
              </a:prstGeom>
              <a:solidFill>
                <a:srgbClr val="C0C0C0"/>
              </a:solidFill>
              <a:ln w="9525">
                <a:noFill/>
                <a:miter lim="800000"/>
                <a:headEnd/>
                <a:tailEnd/>
              </a:ln>
            </p:spPr>
            <p:txBody>
              <a:bodyPr/>
              <a:lstStyle/>
              <a:p>
                <a:endParaRPr lang="en-US"/>
              </a:p>
            </p:txBody>
          </p:sp>
          <p:sp>
            <p:nvSpPr>
              <p:cNvPr id="91396" name="Rectangle 383"/>
              <p:cNvSpPr>
                <a:spLocks noChangeArrowheads="1"/>
              </p:cNvSpPr>
              <p:nvPr/>
            </p:nvSpPr>
            <p:spPr bwMode="auto">
              <a:xfrm>
                <a:off x="2906" y="2781"/>
                <a:ext cx="35" cy="61"/>
              </a:xfrm>
              <a:prstGeom prst="rect">
                <a:avLst/>
              </a:prstGeom>
              <a:solidFill>
                <a:srgbClr val="C0C0C0"/>
              </a:solidFill>
              <a:ln w="9525">
                <a:noFill/>
                <a:miter lim="800000"/>
                <a:headEnd/>
                <a:tailEnd/>
              </a:ln>
            </p:spPr>
            <p:txBody>
              <a:bodyPr/>
              <a:lstStyle/>
              <a:p>
                <a:endParaRPr lang="en-US"/>
              </a:p>
            </p:txBody>
          </p:sp>
          <p:sp>
            <p:nvSpPr>
              <p:cNvPr id="91397" name="Rectangle 384"/>
              <p:cNvSpPr>
                <a:spLocks noChangeArrowheads="1"/>
              </p:cNvSpPr>
              <p:nvPr/>
            </p:nvSpPr>
            <p:spPr bwMode="auto">
              <a:xfrm>
                <a:off x="3091" y="2781"/>
                <a:ext cx="35" cy="61"/>
              </a:xfrm>
              <a:prstGeom prst="rect">
                <a:avLst/>
              </a:prstGeom>
              <a:solidFill>
                <a:srgbClr val="C0C0C0"/>
              </a:solidFill>
              <a:ln w="9525">
                <a:noFill/>
                <a:miter lim="800000"/>
                <a:headEnd/>
                <a:tailEnd/>
              </a:ln>
            </p:spPr>
            <p:txBody>
              <a:bodyPr/>
              <a:lstStyle/>
              <a:p>
                <a:endParaRPr lang="en-US"/>
              </a:p>
            </p:txBody>
          </p:sp>
          <p:sp>
            <p:nvSpPr>
              <p:cNvPr id="91398" name="Rectangle 385"/>
              <p:cNvSpPr>
                <a:spLocks noChangeArrowheads="1"/>
              </p:cNvSpPr>
              <p:nvPr/>
            </p:nvSpPr>
            <p:spPr bwMode="auto">
              <a:xfrm>
                <a:off x="2941" y="2781"/>
                <a:ext cx="150" cy="18"/>
              </a:xfrm>
              <a:prstGeom prst="rect">
                <a:avLst/>
              </a:prstGeom>
              <a:solidFill>
                <a:srgbClr val="C0C0C0"/>
              </a:solidFill>
              <a:ln w="9525">
                <a:noFill/>
                <a:miter lim="800000"/>
                <a:headEnd/>
                <a:tailEnd/>
              </a:ln>
            </p:spPr>
            <p:txBody>
              <a:bodyPr/>
              <a:lstStyle/>
              <a:p>
                <a:endParaRPr lang="en-US"/>
              </a:p>
            </p:txBody>
          </p:sp>
          <p:sp>
            <p:nvSpPr>
              <p:cNvPr id="91399" name="Rectangle 386"/>
              <p:cNvSpPr>
                <a:spLocks noChangeArrowheads="1"/>
              </p:cNvSpPr>
              <p:nvPr/>
            </p:nvSpPr>
            <p:spPr bwMode="auto">
              <a:xfrm>
                <a:off x="2941" y="2825"/>
                <a:ext cx="150" cy="17"/>
              </a:xfrm>
              <a:prstGeom prst="rect">
                <a:avLst/>
              </a:prstGeom>
              <a:solidFill>
                <a:srgbClr val="C0C0C0"/>
              </a:solidFill>
              <a:ln w="9525">
                <a:noFill/>
                <a:miter lim="800000"/>
                <a:headEnd/>
                <a:tailEnd/>
              </a:ln>
            </p:spPr>
            <p:txBody>
              <a:bodyPr/>
              <a:lstStyle/>
              <a:p>
                <a:endParaRPr lang="en-US"/>
              </a:p>
            </p:txBody>
          </p:sp>
          <p:sp>
            <p:nvSpPr>
              <p:cNvPr id="91400" name="Rectangle 387"/>
              <p:cNvSpPr>
                <a:spLocks noChangeArrowheads="1"/>
              </p:cNvSpPr>
              <p:nvPr/>
            </p:nvSpPr>
            <p:spPr bwMode="auto">
              <a:xfrm>
                <a:off x="2941" y="2799"/>
                <a:ext cx="36" cy="26"/>
              </a:xfrm>
              <a:prstGeom prst="rect">
                <a:avLst/>
              </a:prstGeom>
              <a:solidFill>
                <a:srgbClr val="C0C0C0"/>
              </a:solidFill>
              <a:ln w="9525">
                <a:noFill/>
                <a:miter lim="800000"/>
                <a:headEnd/>
                <a:tailEnd/>
              </a:ln>
            </p:spPr>
            <p:txBody>
              <a:bodyPr/>
              <a:lstStyle/>
              <a:p>
                <a:endParaRPr lang="en-US"/>
              </a:p>
            </p:txBody>
          </p:sp>
          <p:sp>
            <p:nvSpPr>
              <p:cNvPr id="91401" name="Rectangle 388"/>
              <p:cNvSpPr>
                <a:spLocks noChangeArrowheads="1"/>
              </p:cNvSpPr>
              <p:nvPr/>
            </p:nvSpPr>
            <p:spPr bwMode="auto">
              <a:xfrm>
                <a:off x="3056" y="2799"/>
                <a:ext cx="35" cy="26"/>
              </a:xfrm>
              <a:prstGeom prst="rect">
                <a:avLst/>
              </a:prstGeom>
              <a:solidFill>
                <a:srgbClr val="C0C0C0"/>
              </a:solidFill>
              <a:ln w="9525">
                <a:noFill/>
                <a:miter lim="800000"/>
                <a:headEnd/>
                <a:tailEnd/>
              </a:ln>
            </p:spPr>
            <p:txBody>
              <a:bodyPr/>
              <a:lstStyle/>
              <a:p>
                <a:endParaRPr lang="en-US"/>
              </a:p>
            </p:txBody>
          </p:sp>
          <p:sp>
            <p:nvSpPr>
              <p:cNvPr id="91402" name="Rectangle 389"/>
              <p:cNvSpPr>
                <a:spLocks noChangeArrowheads="1"/>
              </p:cNvSpPr>
              <p:nvPr/>
            </p:nvSpPr>
            <p:spPr bwMode="auto">
              <a:xfrm>
                <a:off x="2977" y="2799"/>
                <a:ext cx="79" cy="26"/>
              </a:xfrm>
              <a:prstGeom prst="rect">
                <a:avLst/>
              </a:prstGeom>
              <a:solidFill>
                <a:srgbClr val="C0C0C0"/>
              </a:solidFill>
              <a:ln w="9525">
                <a:noFill/>
                <a:miter lim="800000"/>
                <a:headEnd/>
                <a:tailEnd/>
              </a:ln>
            </p:spPr>
            <p:txBody>
              <a:bodyPr/>
              <a:lstStyle/>
              <a:p>
                <a:endParaRPr lang="en-US"/>
              </a:p>
            </p:txBody>
          </p:sp>
        </p:grpSp>
        <p:sp>
          <p:nvSpPr>
            <p:cNvPr id="91146" name="Rectangle 390"/>
            <p:cNvSpPr>
              <a:spLocks noChangeArrowheads="1"/>
            </p:cNvSpPr>
            <p:nvPr/>
          </p:nvSpPr>
          <p:spPr bwMode="auto">
            <a:xfrm>
              <a:off x="1282" y="2025"/>
              <a:ext cx="3486" cy="1591"/>
            </a:xfrm>
            <a:prstGeom prst="rect">
              <a:avLst/>
            </a:prstGeom>
            <a:noFill/>
            <a:ln w="9525">
              <a:noFill/>
              <a:miter lim="800000"/>
              <a:headEnd/>
              <a:tailEnd/>
            </a:ln>
          </p:spPr>
          <p:txBody>
            <a:bodyPr/>
            <a:lstStyle/>
            <a:p>
              <a:endParaRPr lang="en-US"/>
            </a:p>
          </p:txBody>
        </p:sp>
        <p:sp>
          <p:nvSpPr>
            <p:cNvPr id="91147" name="Rectangle 391"/>
            <p:cNvSpPr>
              <a:spLocks noChangeArrowheads="1"/>
            </p:cNvSpPr>
            <p:nvPr/>
          </p:nvSpPr>
          <p:spPr bwMode="auto">
            <a:xfrm>
              <a:off x="1282" y="2025"/>
              <a:ext cx="3486" cy="1591"/>
            </a:xfrm>
            <a:prstGeom prst="rect">
              <a:avLst/>
            </a:prstGeom>
            <a:noFill/>
            <a:ln w="12700">
              <a:solidFill>
                <a:srgbClr val="000000"/>
              </a:solidFill>
              <a:miter lim="800000"/>
              <a:headEnd/>
              <a:tailEnd/>
            </a:ln>
          </p:spPr>
          <p:txBody>
            <a:bodyPr/>
            <a:lstStyle/>
            <a:p>
              <a:endParaRPr lang="en-US"/>
            </a:p>
          </p:txBody>
        </p:sp>
        <p:sp>
          <p:nvSpPr>
            <p:cNvPr id="91148" name="Line 392"/>
            <p:cNvSpPr>
              <a:spLocks noChangeShapeType="1"/>
            </p:cNvSpPr>
            <p:nvPr/>
          </p:nvSpPr>
          <p:spPr bwMode="auto">
            <a:xfrm>
              <a:off x="1282" y="2025"/>
              <a:ext cx="1" cy="1591"/>
            </a:xfrm>
            <a:prstGeom prst="line">
              <a:avLst/>
            </a:prstGeom>
            <a:noFill/>
            <a:ln w="0">
              <a:solidFill>
                <a:srgbClr val="000000"/>
              </a:solidFill>
              <a:round/>
              <a:headEnd/>
              <a:tailEnd/>
            </a:ln>
          </p:spPr>
          <p:txBody>
            <a:bodyPr/>
            <a:lstStyle/>
            <a:p>
              <a:endParaRPr lang="en-US"/>
            </a:p>
          </p:txBody>
        </p:sp>
        <p:sp>
          <p:nvSpPr>
            <p:cNvPr id="91149" name="Line 393"/>
            <p:cNvSpPr>
              <a:spLocks noChangeShapeType="1"/>
            </p:cNvSpPr>
            <p:nvPr/>
          </p:nvSpPr>
          <p:spPr bwMode="auto">
            <a:xfrm>
              <a:off x="1246" y="3616"/>
              <a:ext cx="71" cy="1"/>
            </a:xfrm>
            <a:prstGeom prst="line">
              <a:avLst/>
            </a:prstGeom>
            <a:noFill/>
            <a:ln w="0">
              <a:solidFill>
                <a:srgbClr val="000000"/>
              </a:solidFill>
              <a:round/>
              <a:headEnd/>
              <a:tailEnd/>
            </a:ln>
          </p:spPr>
          <p:txBody>
            <a:bodyPr/>
            <a:lstStyle/>
            <a:p>
              <a:endParaRPr lang="en-US"/>
            </a:p>
          </p:txBody>
        </p:sp>
        <p:sp>
          <p:nvSpPr>
            <p:cNvPr id="91150" name="Line 394"/>
            <p:cNvSpPr>
              <a:spLocks noChangeShapeType="1"/>
            </p:cNvSpPr>
            <p:nvPr/>
          </p:nvSpPr>
          <p:spPr bwMode="auto">
            <a:xfrm>
              <a:off x="1246" y="3458"/>
              <a:ext cx="71" cy="1"/>
            </a:xfrm>
            <a:prstGeom prst="line">
              <a:avLst/>
            </a:prstGeom>
            <a:noFill/>
            <a:ln w="0">
              <a:solidFill>
                <a:srgbClr val="000000"/>
              </a:solidFill>
              <a:round/>
              <a:headEnd/>
              <a:tailEnd/>
            </a:ln>
          </p:spPr>
          <p:txBody>
            <a:bodyPr/>
            <a:lstStyle/>
            <a:p>
              <a:endParaRPr lang="en-US"/>
            </a:p>
          </p:txBody>
        </p:sp>
        <p:sp>
          <p:nvSpPr>
            <p:cNvPr id="91151" name="Line 395"/>
            <p:cNvSpPr>
              <a:spLocks noChangeShapeType="1"/>
            </p:cNvSpPr>
            <p:nvPr/>
          </p:nvSpPr>
          <p:spPr bwMode="auto">
            <a:xfrm>
              <a:off x="1246" y="3299"/>
              <a:ext cx="71" cy="1"/>
            </a:xfrm>
            <a:prstGeom prst="line">
              <a:avLst/>
            </a:prstGeom>
            <a:noFill/>
            <a:ln w="0">
              <a:solidFill>
                <a:srgbClr val="000000"/>
              </a:solidFill>
              <a:round/>
              <a:headEnd/>
              <a:tailEnd/>
            </a:ln>
          </p:spPr>
          <p:txBody>
            <a:bodyPr/>
            <a:lstStyle/>
            <a:p>
              <a:endParaRPr lang="en-US"/>
            </a:p>
          </p:txBody>
        </p:sp>
        <p:sp>
          <p:nvSpPr>
            <p:cNvPr id="91152" name="Line 396"/>
            <p:cNvSpPr>
              <a:spLocks noChangeShapeType="1"/>
            </p:cNvSpPr>
            <p:nvPr/>
          </p:nvSpPr>
          <p:spPr bwMode="auto">
            <a:xfrm>
              <a:off x="1246" y="3141"/>
              <a:ext cx="71" cy="1"/>
            </a:xfrm>
            <a:prstGeom prst="line">
              <a:avLst/>
            </a:prstGeom>
            <a:noFill/>
            <a:ln w="0">
              <a:solidFill>
                <a:srgbClr val="000000"/>
              </a:solidFill>
              <a:round/>
              <a:headEnd/>
              <a:tailEnd/>
            </a:ln>
          </p:spPr>
          <p:txBody>
            <a:bodyPr/>
            <a:lstStyle/>
            <a:p>
              <a:endParaRPr lang="en-US"/>
            </a:p>
          </p:txBody>
        </p:sp>
        <p:sp>
          <p:nvSpPr>
            <p:cNvPr id="91153" name="Line 397"/>
            <p:cNvSpPr>
              <a:spLocks noChangeShapeType="1"/>
            </p:cNvSpPr>
            <p:nvPr/>
          </p:nvSpPr>
          <p:spPr bwMode="auto">
            <a:xfrm>
              <a:off x="1246" y="2983"/>
              <a:ext cx="71" cy="1"/>
            </a:xfrm>
            <a:prstGeom prst="line">
              <a:avLst/>
            </a:prstGeom>
            <a:noFill/>
            <a:ln w="0">
              <a:solidFill>
                <a:srgbClr val="000000"/>
              </a:solidFill>
              <a:round/>
              <a:headEnd/>
              <a:tailEnd/>
            </a:ln>
          </p:spPr>
          <p:txBody>
            <a:bodyPr/>
            <a:lstStyle/>
            <a:p>
              <a:endParaRPr lang="en-US"/>
            </a:p>
          </p:txBody>
        </p:sp>
        <p:sp>
          <p:nvSpPr>
            <p:cNvPr id="91154" name="Line 398"/>
            <p:cNvSpPr>
              <a:spLocks noChangeShapeType="1"/>
            </p:cNvSpPr>
            <p:nvPr/>
          </p:nvSpPr>
          <p:spPr bwMode="auto">
            <a:xfrm>
              <a:off x="1246" y="2825"/>
              <a:ext cx="71" cy="1"/>
            </a:xfrm>
            <a:prstGeom prst="line">
              <a:avLst/>
            </a:prstGeom>
            <a:noFill/>
            <a:ln w="0">
              <a:solidFill>
                <a:srgbClr val="000000"/>
              </a:solidFill>
              <a:round/>
              <a:headEnd/>
              <a:tailEnd/>
            </a:ln>
          </p:spPr>
          <p:txBody>
            <a:bodyPr/>
            <a:lstStyle/>
            <a:p>
              <a:endParaRPr lang="en-US"/>
            </a:p>
          </p:txBody>
        </p:sp>
        <p:sp>
          <p:nvSpPr>
            <p:cNvPr id="91155" name="Line 399"/>
            <p:cNvSpPr>
              <a:spLocks noChangeShapeType="1"/>
            </p:cNvSpPr>
            <p:nvPr/>
          </p:nvSpPr>
          <p:spPr bwMode="auto">
            <a:xfrm>
              <a:off x="1246" y="2658"/>
              <a:ext cx="71" cy="1"/>
            </a:xfrm>
            <a:prstGeom prst="line">
              <a:avLst/>
            </a:prstGeom>
            <a:noFill/>
            <a:ln w="0">
              <a:solidFill>
                <a:srgbClr val="000000"/>
              </a:solidFill>
              <a:round/>
              <a:headEnd/>
              <a:tailEnd/>
            </a:ln>
          </p:spPr>
          <p:txBody>
            <a:bodyPr/>
            <a:lstStyle/>
            <a:p>
              <a:endParaRPr lang="en-US"/>
            </a:p>
          </p:txBody>
        </p:sp>
        <p:sp>
          <p:nvSpPr>
            <p:cNvPr id="91156" name="Line 400"/>
            <p:cNvSpPr>
              <a:spLocks noChangeShapeType="1"/>
            </p:cNvSpPr>
            <p:nvPr/>
          </p:nvSpPr>
          <p:spPr bwMode="auto">
            <a:xfrm>
              <a:off x="1246" y="2500"/>
              <a:ext cx="71" cy="1"/>
            </a:xfrm>
            <a:prstGeom prst="line">
              <a:avLst/>
            </a:prstGeom>
            <a:noFill/>
            <a:ln w="0">
              <a:solidFill>
                <a:srgbClr val="000000"/>
              </a:solidFill>
              <a:round/>
              <a:headEnd/>
              <a:tailEnd/>
            </a:ln>
          </p:spPr>
          <p:txBody>
            <a:bodyPr/>
            <a:lstStyle/>
            <a:p>
              <a:endParaRPr lang="en-US"/>
            </a:p>
          </p:txBody>
        </p:sp>
        <p:sp>
          <p:nvSpPr>
            <p:cNvPr id="91157" name="Line 401"/>
            <p:cNvSpPr>
              <a:spLocks noChangeShapeType="1"/>
            </p:cNvSpPr>
            <p:nvPr/>
          </p:nvSpPr>
          <p:spPr bwMode="auto">
            <a:xfrm>
              <a:off x="1246" y="2342"/>
              <a:ext cx="71" cy="1"/>
            </a:xfrm>
            <a:prstGeom prst="line">
              <a:avLst/>
            </a:prstGeom>
            <a:noFill/>
            <a:ln w="0">
              <a:solidFill>
                <a:srgbClr val="000000"/>
              </a:solidFill>
              <a:round/>
              <a:headEnd/>
              <a:tailEnd/>
            </a:ln>
          </p:spPr>
          <p:txBody>
            <a:bodyPr/>
            <a:lstStyle/>
            <a:p>
              <a:endParaRPr lang="en-US"/>
            </a:p>
          </p:txBody>
        </p:sp>
        <p:sp>
          <p:nvSpPr>
            <p:cNvPr id="91158" name="Line 402"/>
            <p:cNvSpPr>
              <a:spLocks noChangeShapeType="1"/>
            </p:cNvSpPr>
            <p:nvPr/>
          </p:nvSpPr>
          <p:spPr bwMode="auto">
            <a:xfrm>
              <a:off x="1246" y="2183"/>
              <a:ext cx="71" cy="1"/>
            </a:xfrm>
            <a:prstGeom prst="line">
              <a:avLst/>
            </a:prstGeom>
            <a:noFill/>
            <a:ln w="0">
              <a:solidFill>
                <a:srgbClr val="000000"/>
              </a:solidFill>
              <a:round/>
              <a:headEnd/>
              <a:tailEnd/>
            </a:ln>
          </p:spPr>
          <p:txBody>
            <a:bodyPr/>
            <a:lstStyle/>
            <a:p>
              <a:endParaRPr lang="en-US"/>
            </a:p>
          </p:txBody>
        </p:sp>
        <p:sp>
          <p:nvSpPr>
            <p:cNvPr id="91159" name="Line 403"/>
            <p:cNvSpPr>
              <a:spLocks noChangeShapeType="1"/>
            </p:cNvSpPr>
            <p:nvPr/>
          </p:nvSpPr>
          <p:spPr bwMode="auto">
            <a:xfrm>
              <a:off x="1246" y="2025"/>
              <a:ext cx="71" cy="1"/>
            </a:xfrm>
            <a:prstGeom prst="line">
              <a:avLst/>
            </a:prstGeom>
            <a:noFill/>
            <a:ln w="0">
              <a:solidFill>
                <a:srgbClr val="000000"/>
              </a:solidFill>
              <a:round/>
              <a:headEnd/>
              <a:tailEnd/>
            </a:ln>
          </p:spPr>
          <p:txBody>
            <a:bodyPr/>
            <a:lstStyle/>
            <a:p>
              <a:endParaRPr lang="en-US"/>
            </a:p>
          </p:txBody>
        </p:sp>
        <p:sp>
          <p:nvSpPr>
            <p:cNvPr id="91160" name="Line 404"/>
            <p:cNvSpPr>
              <a:spLocks noChangeShapeType="1"/>
            </p:cNvSpPr>
            <p:nvPr/>
          </p:nvSpPr>
          <p:spPr bwMode="auto">
            <a:xfrm>
              <a:off x="1282" y="3299"/>
              <a:ext cx="3486" cy="1"/>
            </a:xfrm>
            <a:prstGeom prst="line">
              <a:avLst/>
            </a:prstGeom>
            <a:noFill/>
            <a:ln w="41275">
              <a:solidFill>
                <a:srgbClr val="000000"/>
              </a:solidFill>
              <a:round/>
              <a:headEnd/>
              <a:tailEnd/>
            </a:ln>
          </p:spPr>
          <p:txBody>
            <a:bodyPr/>
            <a:lstStyle/>
            <a:p>
              <a:endParaRPr lang="en-US"/>
            </a:p>
          </p:txBody>
        </p:sp>
        <p:sp>
          <p:nvSpPr>
            <p:cNvPr id="91161" name="Line 405"/>
            <p:cNvSpPr>
              <a:spLocks noChangeShapeType="1"/>
            </p:cNvSpPr>
            <p:nvPr/>
          </p:nvSpPr>
          <p:spPr bwMode="auto">
            <a:xfrm flipV="1">
              <a:off x="1282" y="3264"/>
              <a:ext cx="1" cy="71"/>
            </a:xfrm>
            <a:prstGeom prst="line">
              <a:avLst/>
            </a:prstGeom>
            <a:noFill/>
            <a:ln w="41275">
              <a:solidFill>
                <a:srgbClr val="000000"/>
              </a:solidFill>
              <a:round/>
              <a:headEnd/>
              <a:tailEnd/>
            </a:ln>
          </p:spPr>
          <p:txBody>
            <a:bodyPr/>
            <a:lstStyle/>
            <a:p>
              <a:endParaRPr lang="en-US"/>
            </a:p>
          </p:txBody>
        </p:sp>
        <p:sp>
          <p:nvSpPr>
            <p:cNvPr id="91162" name="Line 406"/>
            <p:cNvSpPr>
              <a:spLocks noChangeShapeType="1"/>
            </p:cNvSpPr>
            <p:nvPr/>
          </p:nvSpPr>
          <p:spPr bwMode="auto">
            <a:xfrm flipV="1">
              <a:off x="1861" y="3264"/>
              <a:ext cx="1" cy="71"/>
            </a:xfrm>
            <a:prstGeom prst="line">
              <a:avLst/>
            </a:prstGeom>
            <a:noFill/>
            <a:ln w="41275">
              <a:solidFill>
                <a:srgbClr val="000000"/>
              </a:solidFill>
              <a:round/>
              <a:headEnd/>
              <a:tailEnd/>
            </a:ln>
          </p:spPr>
          <p:txBody>
            <a:bodyPr/>
            <a:lstStyle/>
            <a:p>
              <a:endParaRPr lang="en-US"/>
            </a:p>
          </p:txBody>
        </p:sp>
        <p:sp>
          <p:nvSpPr>
            <p:cNvPr id="91163" name="Line 407"/>
            <p:cNvSpPr>
              <a:spLocks noChangeShapeType="1"/>
            </p:cNvSpPr>
            <p:nvPr/>
          </p:nvSpPr>
          <p:spPr bwMode="auto">
            <a:xfrm flipV="1">
              <a:off x="2441" y="3264"/>
              <a:ext cx="1" cy="71"/>
            </a:xfrm>
            <a:prstGeom prst="line">
              <a:avLst/>
            </a:prstGeom>
            <a:noFill/>
            <a:ln w="41275">
              <a:solidFill>
                <a:srgbClr val="000000"/>
              </a:solidFill>
              <a:round/>
              <a:headEnd/>
              <a:tailEnd/>
            </a:ln>
          </p:spPr>
          <p:txBody>
            <a:bodyPr/>
            <a:lstStyle/>
            <a:p>
              <a:endParaRPr lang="en-US"/>
            </a:p>
          </p:txBody>
        </p:sp>
        <p:sp>
          <p:nvSpPr>
            <p:cNvPr id="91164" name="Line 408"/>
            <p:cNvSpPr>
              <a:spLocks noChangeShapeType="1"/>
            </p:cNvSpPr>
            <p:nvPr/>
          </p:nvSpPr>
          <p:spPr bwMode="auto">
            <a:xfrm flipV="1">
              <a:off x="3021" y="3264"/>
              <a:ext cx="1" cy="71"/>
            </a:xfrm>
            <a:prstGeom prst="line">
              <a:avLst/>
            </a:prstGeom>
            <a:noFill/>
            <a:ln w="41275">
              <a:solidFill>
                <a:srgbClr val="000000"/>
              </a:solidFill>
              <a:round/>
              <a:headEnd/>
              <a:tailEnd/>
            </a:ln>
          </p:spPr>
          <p:txBody>
            <a:bodyPr/>
            <a:lstStyle/>
            <a:p>
              <a:endParaRPr lang="en-US"/>
            </a:p>
          </p:txBody>
        </p:sp>
        <p:sp>
          <p:nvSpPr>
            <p:cNvPr id="91165" name="Line 409"/>
            <p:cNvSpPr>
              <a:spLocks noChangeShapeType="1"/>
            </p:cNvSpPr>
            <p:nvPr/>
          </p:nvSpPr>
          <p:spPr bwMode="auto">
            <a:xfrm flipV="1">
              <a:off x="3609" y="3264"/>
              <a:ext cx="1" cy="71"/>
            </a:xfrm>
            <a:prstGeom prst="line">
              <a:avLst/>
            </a:prstGeom>
            <a:noFill/>
            <a:ln w="41275">
              <a:solidFill>
                <a:srgbClr val="000000"/>
              </a:solidFill>
              <a:round/>
              <a:headEnd/>
              <a:tailEnd/>
            </a:ln>
          </p:spPr>
          <p:txBody>
            <a:bodyPr/>
            <a:lstStyle/>
            <a:p>
              <a:endParaRPr lang="en-US"/>
            </a:p>
          </p:txBody>
        </p:sp>
        <p:sp>
          <p:nvSpPr>
            <p:cNvPr id="91166" name="Line 410"/>
            <p:cNvSpPr>
              <a:spLocks noChangeShapeType="1"/>
            </p:cNvSpPr>
            <p:nvPr/>
          </p:nvSpPr>
          <p:spPr bwMode="auto">
            <a:xfrm flipV="1">
              <a:off x="4189" y="3264"/>
              <a:ext cx="1" cy="71"/>
            </a:xfrm>
            <a:prstGeom prst="line">
              <a:avLst/>
            </a:prstGeom>
            <a:noFill/>
            <a:ln w="41275">
              <a:solidFill>
                <a:srgbClr val="000000"/>
              </a:solidFill>
              <a:round/>
              <a:headEnd/>
              <a:tailEnd/>
            </a:ln>
          </p:spPr>
          <p:txBody>
            <a:bodyPr/>
            <a:lstStyle/>
            <a:p>
              <a:endParaRPr lang="en-US"/>
            </a:p>
          </p:txBody>
        </p:sp>
        <p:sp>
          <p:nvSpPr>
            <p:cNvPr id="91167" name="Line 411"/>
            <p:cNvSpPr>
              <a:spLocks noChangeShapeType="1"/>
            </p:cNvSpPr>
            <p:nvPr/>
          </p:nvSpPr>
          <p:spPr bwMode="auto">
            <a:xfrm flipV="1">
              <a:off x="4768" y="3264"/>
              <a:ext cx="1" cy="71"/>
            </a:xfrm>
            <a:prstGeom prst="line">
              <a:avLst/>
            </a:prstGeom>
            <a:noFill/>
            <a:ln w="41275">
              <a:solidFill>
                <a:srgbClr val="000000"/>
              </a:solidFill>
              <a:round/>
              <a:headEnd/>
              <a:tailEnd/>
            </a:ln>
          </p:spPr>
          <p:txBody>
            <a:bodyPr/>
            <a:lstStyle/>
            <a:p>
              <a:endParaRPr lang="en-US"/>
            </a:p>
          </p:txBody>
        </p:sp>
        <p:sp>
          <p:nvSpPr>
            <p:cNvPr id="91168" name="Line 412"/>
            <p:cNvSpPr>
              <a:spLocks noChangeShapeType="1"/>
            </p:cNvSpPr>
            <p:nvPr/>
          </p:nvSpPr>
          <p:spPr bwMode="auto">
            <a:xfrm>
              <a:off x="1282" y="2148"/>
              <a:ext cx="149" cy="167"/>
            </a:xfrm>
            <a:prstGeom prst="line">
              <a:avLst/>
            </a:prstGeom>
            <a:noFill/>
            <a:ln w="41275">
              <a:solidFill>
                <a:srgbClr val="FF0000"/>
              </a:solidFill>
              <a:round/>
              <a:headEnd/>
              <a:tailEnd/>
            </a:ln>
          </p:spPr>
          <p:txBody>
            <a:bodyPr/>
            <a:lstStyle/>
            <a:p>
              <a:endParaRPr lang="en-US"/>
            </a:p>
          </p:txBody>
        </p:sp>
        <p:sp>
          <p:nvSpPr>
            <p:cNvPr id="91169" name="Line 413"/>
            <p:cNvSpPr>
              <a:spLocks noChangeShapeType="1"/>
            </p:cNvSpPr>
            <p:nvPr/>
          </p:nvSpPr>
          <p:spPr bwMode="auto">
            <a:xfrm>
              <a:off x="1431" y="2315"/>
              <a:ext cx="140" cy="158"/>
            </a:xfrm>
            <a:prstGeom prst="line">
              <a:avLst/>
            </a:prstGeom>
            <a:noFill/>
            <a:ln w="41275">
              <a:solidFill>
                <a:srgbClr val="FF0000"/>
              </a:solidFill>
              <a:round/>
              <a:headEnd/>
              <a:tailEnd/>
            </a:ln>
          </p:spPr>
          <p:txBody>
            <a:bodyPr/>
            <a:lstStyle/>
            <a:p>
              <a:endParaRPr lang="en-US"/>
            </a:p>
          </p:txBody>
        </p:sp>
        <p:sp>
          <p:nvSpPr>
            <p:cNvPr id="91170" name="Line 414"/>
            <p:cNvSpPr>
              <a:spLocks noChangeShapeType="1"/>
            </p:cNvSpPr>
            <p:nvPr/>
          </p:nvSpPr>
          <p:spPr bwMode="auto">
            <a:xfrm>
              <a:off x="1571" y="2473"/>
              <a:ext cx="150" cy="159"/>
            </a:xfrm>
            <a:prstGeom prst="line">
              <a:avLst/>
            </a:prstGeom>
            <a:noFill/>
            <a:ln w="41275">
              <a:solidFill>
                <a:srgbClr val="FF0000"/>
              </a:solidFill>
              <a:round/>
              <a:headEnd/>
              <a:tailEnd/>
            </a:ln>
          </p:spPr>
          <p:txBody>
            <a:bodyPr/>
            <a:lstStyle/>
            <a:p>
              <a:endParaRPr lang="en-US"/>
            </a:p>
          </p:txBody>
        </p:sp>
        <p:sp>
          <p:nvSpPr>
            <p:cNvPr id="91171" name="Line 415"/>
            <p:cNvSpPr>
              <a:spLocks noChangeShapeType="1"/>
            </p:cNvSpPr>
            <p:nvPr/>
          </p:nvSpPr>
          <p:spPr bwMode="auto">
            <a:xfrm>
              <a:off x="1721" y="2632"/>
              <a:ext cx="140" cy="158"/>
            </a:xfrm>
            <a:prstGeom prst="line">
              <a:avLst/>
            </a:prstGeom>
            <a:noFill/>
            <a:ln w="41275">
              <a:solidFill>
                <a:srgbClr val="FF0000"/>
              </a:solidFill>
              <a:round/>
              <a:headEnd/>
              <a:tailEnd/>
            </a:ln>
          </p:spPr>
          <p:txBody>
            <a:bodyPr/>
            <a:lstStyle/>
            <a:p>
              <a:endParaRPr lang="en-US"/>
            </a:p>
          </p:txBody>
        </p:sp>
        <p:sp>
          <p:nvSpPr>
            <p:cNvPr id="91172" name="Line 416"/>
            <p:cNvSpPr>
              <a:spLocks noChangeShapeType="1"/>
            </p:cNvSpPr>
            <p:nvPr/>
          </p:nvSpPr>
          <p:spPr bwMode="auto">
            <a:xfrm>
              <a:off x="1861" y="2790"/>
              <a:ext cx="150" cy="158"/>
            </a:xfrm>
            <a:prstGeom prst="line">
              <a:avLst/>
            </a:prstGeom>
            <a:noFill/>
            <a:ln w="41275">
              <a:solidFill>
                <a:srgbClr val="FF0000"/>
              </a:solidFill>
              <a:round/>
              <a:headEnd/>
              <a:tailEnd/>
            </a:ln>
          </p:spPr>
          <p:txBody>
            <a:bodyPr/>
            <a:lstStyle/>
            <a:p>
              <a:endParaRPr lang="en-US"/>
            </a:p>
          </p:txBody>
        </p:sp>
        <p:sp>
          <p:nvSpPr>
            <p:cNvPr id="91173" name="Line 417"/>
            <p:cNvSpPr>
              <a:spLocks noChangeShapeType="1"/>
            </p:cNvSpPr>
            <p:nvPr/>
          </p:nvSpPr>
          <p:spPr bwMode="auto">
            <a:xfrm>
              <a:off x="2011" y="2948"/>
              <a:ext cx="140" cy="158"/>
            </a:xfrm>
            <a:prstGeom prst="line">
              <a:avLst/>
            </a:prstGeom>
            <a:noFill/>
            <a:ln w="41275">
              <a:solidFill>
                <a:srgbClr val="FF0000"/>
              </a:solidFill>
              <a:round/>
              <a:headEnd/>
              <a:tailEnd/>
            </a:ln>
          </p:spPr>
          <p:txBody>
            <a:bodyPr/>
            <a:lstStyle/>
            <a:p>
              <a:endParaRPr lang="en-US"/>
            </a:p>
          </p:txBody>
        </p:sp>
        <p:sp>
          <p:nvSpPr>
            <p:cNvPr id="91174" name="Line 418"/>
            <p:cNvSpPr>
              <a:spLocks noChangeShapeType="1"/>
            </p:cNvSpPr>
            <p:nvPr/>
          </p:nvSpPr>
          <p:spPr bwMode="auto">
            <a:xfrm>
              <a:off x="2151" y="3106"/>
              <a:ext cx="149" cy="158"/>
            </a:xfrm>
            <a:prstGeom prst="line">
              <a:avLst/>
            </a:prstGeom>
            <a:noFill/>
            <a:ln w="41275">
              <a:solidFill>
                <a:srgbClr val="FF0000"/>
              </a:solidFill>
              <a:round/>
              <a:headEnd/>
              <a:tailEnd/>
            </a:ln>
          </p:spPr>
          <p:txBody>
            <a:bodyPr/>
            <a:lstStyle/>
            <a:p>
              <a:endParaRPr lang="en-US"/>
            </a:p>
          </p:txBody>
        </p:sp>
        <p:sp>
          <p:nvSpPr>
            <p:cNvPr id="91175" name="Line 419"/>
            <p:cNvSpPr>
              <a:spLocks noChangeShapeType="1"/>
            </p:cNvSpPr>
            <p:nvPr/>
          </p:nvSpPr>
          <p:spPr bwMode="auto">
            <a:xfrm>
              <a:off x="2300" y="3264"/>
              <a:ext cx="141" cy="158"/>
            </a:xfrm>
            <a:prstGeom prst="line">
              <a:avLst/>
            </a:prstGeom>
            <a:noFill/>
            <a:ln w="41275">
              <a:solidFill>
                <a:srgbClr val="FF0000"/>
              </a:solidFill>
              <a:round/>
              <a:headEnd/>
              <a:tailEnd/>
            </a:ln>
          </p:spPr>
          <p:txBody>
            <a:bodyPr/>
            <a:lstStyle/>
            <a:p>
              <a:endParaRPr lang="en-US"/>
            </a:p>
          </p:txBody>
        </p:sp>
        <p:sp>
          <p:nvSpPr>
            <p:cNvPr id="91176" name="Line 420"/>
            <p:cNvSpPr>
              <a:spLocks noChangeShapeType="1"/>
            </p:cNvSpPr>
            <p:nvPr/>
          </p:nvSpPr>
          <p:spPr bwMode="auto">
            <a:xfrm>
              <a:off x="2441" y="3422"/>
              <a:ext cx="149" cy="1"/>
            </a:xfrm>
            <a:prstGeom prst="line">
              <a:avLst/>
            </a:prstGeom>
            <a:noFill/>
            <a:ln w="41275">
              <a:solidFill>
                <a:srgbClr val="FF0000"/>
              </a:solidFill>
              <a:round/>
              <a:headEnd/>
              <a:tailEnd/>
            </a:ln>
          </p:spPr>
          <p:txBody>
            <a:bodyPr/>
            <a:lstStyle/>
            <a:p>
              <a:endParaRPr lang="en-US"/>
            </a:p>
          </p:txBody>
        </p:sp>
        <p:sp>
          <p:nvSpPr>
            <p:cNvPr id="91177" name="Line 421"/>
            <p:cNvSpPr>
              <a:spLocks noChangeShapeType="1"/>
            </p:cNvSpPr>
            <p:nvPr/>
          </p:nvSpPr>
          <p:spPr bwMode="auto">
            <a:xfrm>
              <a:off x="2590" y="3422"/>
              <a:ext cx="141" cy="1"/>
            </a:xfrm>
            <a:prstGeom prst="line">
              <a:avLst/>
            </a:prstGeom>
            <a:noFill/>
            <a:ln w="41275">
              <a:solidFill>
                <a:srgbClr val="FF0000"/>
              </a:solidFill>
              <a:round/>
              <a:headEnd/>
              <a:tailEnd/>
            </a:ln>
          </p:spPr>
          <p:txBody>
            <a:bodyPr/>
            <a:lstStyle/>
            <a:p>
              <a:endParaRPr lang="en-US"/>
            </a:p>
          </p:txBody>
        </p:sp>
        <p:sp>
          <p:nvSpPr>
            <p:cNvPr id="91178" name="Line 422"/>
            <p:cNvSpPr>
              <a:spLocks noChangeShapeType="1"/>
            </p:cNvSpPr>
            <p:nvPr/>
          </p:nvSpPr>
          <p:spPr bwMode="auto">
            <a:xfrm>
              <a:off x="2731" y="3422"/>
              <a:ext cx="149" cy="1"/>
            </a:xfrm>
            <a:prstGeom prst="line">
              <a:avLst/>
            </a:prstGeom>
            <a:noFill/>
            <a:ln w="41275">
              <a:solidFill>
                <a:srgbClr val="FF0000"/>
              </a:solidFill>
              <a:round/>
              <a:headEnd/>
              <a:tailEnd/>
            </a:ln>
          </p:spPr>
          <p:txBody>
            <a:bodyPr/>
            <a:lstStyle/>
            <a:p>
              <a:endParaRPr lang="en-US"/>
            </a:p>
          </p:txBody>
        </p:sp>
        <p:sp>
          <p:nvSpPr>
            <p:cNvPr id="91179" name="Line 423"/>
            <p:cNvSpPr>
              <a:spLocks noChangeShapeType="1"/>
            </p:cNvSpPr>
            <p:nvPr/>
          </p:nvSpPr>
          <p:spPr bwMode="auto">
            <a:xfrm>
              <a:off x="2880" y="3422"/>
              <a:ext cx="149" cy="1"/>
            </a:xfrm>
            <a:prstGeom prst="line">
              <a:avLst/>
            </a:prstGeom>
            <a:noFill/>
            <a:ln w="41275">
              <a:solidFill>
                <a:srgbClr val="FF0000"/>
              </a:solidFill>
              <a:round/>
              <a:headEnd/>
              <a:tailEnd/>
            </a:ln>
          </p:spPr>
          <p:txBody>
            <a:bodyPr/>
            <a:lstStyle/>
            <a:p>
              <a:endParaRPr lang="en-US"/>
            </a:p>
          </p:txBody>
        </p:sp>
        <p:sp>
          <p:nvSpPr>
            <p:cNvPr id="91180" name="Line 424"/>
            <p:cNvSpPr>
              <a:spLocks noChangeShapeType="1"/>
            </p:cNvSpPr>
            <p:nvPr/>
          </p:nvSpPr>
          <p:spPr bwMode="auto">
            <a:xfrm>
              <a:off x="3029" y="3422"/>
              <a:ext cx="141" cy="1"/>
            </a:xfrm>
            <a:prstGeom prst="line">
              <a:avLst/>
            </a:prstGeom>
            <a:noFill/>
            <a:ln w="41275">
              <a:solidFill>
                <a:srgbClr val="FF0000"/>
              </a:solidFill>
              <a:round/>
              <a:headEnd/>
              <a:tailEnd/>
            </a:ln>
          </p:spPr>
          <p:txBody>
            <a:bodyPr/>
            <a:lstStyle/>
            <a:p>
              <a:endParaRPr lang="en-US"/>
            </a:p>
          </p:txBody>
        </p:sp>
        <p:sp>
          <p:nvSpPr>
            <p:cNvPr id="91181" name="Line 425"/>
            <p:cNvSpPr>
              <a:spLocks noChangeShapeType="1"/>
            </p:cNvSpPr>
            <p:nvPr/>
          </p:nvSpPr>
          <p:spPr bwMode="auto">
            <a:xfrm>
              <a:off x="3170" y="3422"/>
              <a:ext cx="149" cy="1"/>
            </a:xfrm>
            <a:prstGeom prst="line">
              <a:avLst/>
            </a:prstGeom>
            <a:noFill/>
            <a:ln w="41275">
              <a:solidFill>
                <a:srgbClr val="FF0000"/>
              </a:solidFill>
              <a:round/>
              <a:headEnd/>
              <a:tailEnd/>
            </a:ln>
          </p:spPr>
          <p:txBody>
            <a:bodyPr/>
            <a:lstStyle/>
            <a:p>
              <a:endParaRPr lang="en-US"/>
            </a:p>
          </p:txBody>
        </p:sp>
        <p:sp>
          <p:nvSpPr>
            <p:cNvPr id="91182" name="Line 426"/>
            <p:cNvSpPr>
              <a:spLocks noChangeShapeType="1"/>
            </p:cNvSpPr>
            <p:nvPr/>
          </p:nvSpPr>
          <p:spPr bwMode="auto">
            <a:xfrm>
              <a:off x="3319" y="3422"/>
              <a:ext cx="141" cy="1"/>
            </a:xfrm>
            <a:prstGeom prst="line">
              <a:avLst/>
            </a:prstGeom>
            <a:noFill/>
            <a:ln w="41275">
              <a:solidFill>
                <a:srgbClr val="FF0000"/>
              </a:solidFill>
              <a:round/>
              <a:headEnd/>
              <a:tailEnd/>
            </a:ln>
          </p:spPr>
          <p:txBody>
            <a:bodyPr/>
            <a:lstStyle/>
            <a:p>
              <a:endParaRPr lang="en-US"/>
            </a:p>
          </p:txBody>
        </p:sp>
        <p:sp>
          <p:nvSpPr>
            <p:cNvPr id="91183" name="Line 427"/>
            <p:cNvSpPr>
              <a:spLocks noChangeShapeType="1"/>
            </p:cNvSpPr>
            <p:nvPr/>
          </p:nvSpPr>
          <p:spPr bwMode="auto">
            <a:xfrm>
              <a:off x="3460" y="3422"/>
              <a:ext cx="149" cy="1"/>
            </a:xfrm>
            <a:prstGeom prst="line">
              <a:avLst/>
            </a:prstGeom>
            <a:noFill/>
            <a:ln w="41275">
              <a:solidFill>
                <a:srgbClr val="FF0000"/>
              </a:solidFill>
              <a:round/>
              <a:headEnd/>
              <a:tailEnd/>
            </a:ln>
          </p:spPr>
          <p:txBody>
            <a:bodyPr/>
            <a:lstStyle/>
            <a:p>
              <a:endParaRPr lang="en-US"/>
            </a:p>
          </p:txBody>
        </p:sp>
        <p:sp>
          <p:nvSpPr>
            <p:cNvPr id="91184" name="Line 428"/>
            <p:cNvSpPr>
              <a:spLocks noChangeShapeType="1"/>
            </p:cNvSpPr>
            <p:nvPr/>
          </p:nvSpPr>
          <p:spPr bwMode="auto">
            <a:xfrm>
              <a:off x="3609" y="3422"/>
              <a:ext cx="140" cy="1"/>
            </a:xfrm>
            <a:prstGeom prst="line">
              <a:avLst/>
            </a:prstGeom>
            <a:noFill/>
            <a:ln w="41275">
              <a:solidFill>
                <a:srgbClr val="FF0000"/>
              </a:solidFill>
              <a:round/>
              <a:headEnd/>
              <a:tailEnd/>
            </a:ln>
          </p:spPr>
          <p:txBody>
            <a:bodyPr/>
            <a:lstStyle/>
            <a:p>
              <a:endParaRPr lang="en-US"/>
            </a:p>
          </p:txBody>
        </p:sp>
        <p:sp>
          <p:nvSpPr>
            <p:cNvPr id="91185" name="Line 429"/>
            <p:cNvSpPr>
              <a:spLocks noChangeShapeType="1"/>
            </p:cNvSpPr>
            <p:nvPr/>
          </p:nvSpPr>
          <p:spPr bwMode="auto">
            <a:xfrm>
              <a:off x="3749" y="3422"/>
              <a:ext cx="150" cy="1"/>
            </a:xfrm>
            <a:prstGeom prst="line">
              <a:avLst/>
            </a:prstGeom>
            <a:noFill/>
            <a:ln w="41275">
              <a:solidFill>
                <a:srgbClr val="FF0000"/>
              </a:solidFill>
              <a:round/>
              <a:headEnd/>
              <a:tailEnd/>
            </a:ln>
          </p:spPr>
          <p:txBody>
            <a:bodyPr/>
            <a:lstStyle/>
            <a:p>
              <a:endParaRPr lang="en-US"/>
            </a:p>
          </p:txBody>
        </p:sp>
        <p:sp>
          <p:nvSpPr>
            <p:cNvPr id="91186" name="Line 430"/>
            <p:cNvSpPr>
              <a:spLocks noChangeShapeType="1"/>
            </p:cNvSpPr>
            <p:nvPr/>
          </p:nvSpPr>
          <p:spPr bwMode="auto">
            <a:xfrm>
              <a:off x="3899" y="3422"/>
              <a:ext cx="140" cy="1"/>
            </a:xfrm>
            <a:prstGeom prst="line">
              <a:avLst/>
            </a:prstGeom>
            <a:noFill/>
            <a:ln w="41275">
              <a:solidFill>
                <a:srgbClr val="FF0000"/>
              </a:solidFill>
              <a:round/>
              <a:headEnd/>
              <a:tailEnd/>
            </a:ln>
          </p:spPr>
          <p:txBody>
            <a:bodyPr/>
            <a:lstStyle/>
            <a:p>
              <a:endParaRPr lang="en-US"/>
            </a:p>
          </p:txBody>
        </p:sp>
        <p:sp>
          <p:nvSpPr>
            <p:cNvPr id="91187" name="Line 431"/>
            <p:cNvSpPr>
              <a:spLocks noChangeShapeType="1"/>
            </p:cNvSpPr>
            <p:nvPr/>
          </p:nvSpPr>
          <p:spPr bwMode="auto">
            <a:xfrm>
              <a:off x="4039" y="3422"/>
              <a:ext cx="150" cy="1"/>
            </a:xfrm>
            <a:prstGeom prst="line">
              <a:avLst/>
            </a:prstGeom>
            <a:noFill/>
            <a:ln w="41275">
              <a:solidFill>
                <a:srgbClr val="FF0000"/>
              </a:solidFill>
              <a:round/>
              <a:headEnd/>
              <a:tailEnd/>
            </a:ln>
          </p:spPr>
          <p:txBody>
            <a:bodyPr/>
            <a:lstStyle/>
            <a:p>
              <a:endParaRPr lang="en-US"/>
            </a:p>
          </p:txBody>
        </p:sp>
        <p:sp>
          <p:nvSpPr>
            <p:cNvPr id="91188" name="Line 432"/>
            <p:cNvSpPr>
              <a:spLocks noChangeShapeType="1"/>
            </p:cNvSpPr>
            <p:nvPr/>
          </p:nvSpPr>
          <p:spPr bwMode="auto">
            <a:xfrm>
              <a:off x="4189" y="3422"/>
              <a:ext cx="140" cy="1"/>
            </a:xfrm>
            <a:prstGeom prst="line">
              <a:avLst/>
            </a:prstGeom>
            <a:noFill/>
            <a:ln w="41275">
              <a:solidFill>
                <a:srgbClr val="FF0000"/>
              </a:solidFill>
              <a:round/>
              <a:headEnd/>
              <a:tailEnd/>
            </a:ln>
          </p:spPr>
          <p:txBody>
            <a:bodyPr/>
            <a:lstStyle/>
            <a:p>
              <a:endParaRPr lang="en-US"/>
            </a:p>
          </p:txBody>
        </p:sp>
        <p:sp>
          <p:nvSpPr>
            <p:cNvPr id="91189" name="Line 433"/>
            <p:cNvSpPr>
              <a:spLocks noChangeShapeType="1"/>
            </p:cNvSpPr>
            <p:nvPr/>
          </p:nvSpPr>
          <p:spPr bwMode="auto">
            <a:xfrm>
              <a:off x="4329" y="3422"/>
              <a:ext cx="149" cy="1"/>
            </a:xfrm>
            <a:prstGeom prst="line">
              <a:avLst/>
            </a:prstGeom>
            <a:noFill/>
            <a:ln w="41275">
              <a:solidFill>
                <a:srgbClr val="FF0000"/>
              </a:solidFill>
              <a:round/>
              <a:headEnd/>
              <a:tailEnd/>
            </a:ln>
          </p:spPr>
          <p:txBody>
            <a:bodyPr/>
            <a:lstStyle/>
            <a:p>
              <a:endParaRPr lang="en-US"/>
            </a:p>
          </p:txBody>
        </p:sp>
        <p:sp>
          <p:nvSpPr>
            <p:cNvPr id="91190" name="Rectangle 434"/>
            <p:cNvSpPr>
              <a:spLocks noChangeArrowheads="1"/>
            </p:cNvSpPr>
            <p:nvPr/>
          </p:nvSpPr>
          <p:spPr bwMode="auto">
            <a:xfrm>
              <a:off x="1519" y="1472"/>
              <a:ext cx="2845" cy="246"/>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191" name="Rectangle 435"/>
            <p:cNvSpPr>
              <a:spLocks noChangeArrowheads="1"/>
            </p:cNvSpPr>
            <p:nvPr/>
          </p:nvSpPr>
          <p:spPr bwMode="auto">
            <a:xfrm>
              <a:off x="1475" y="1709"/>
              <a:ext cx="2880" cy="246"/>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192" name="Rectangle 436"/>
            <p:cNvSpPr>
              <a:spLocks noChangeArrowheads="1"/>
            </p:cNvSpPr>
            <p:nvPr/>
          </p:nvSpPr>
          <p:spPr bwMode="auto">
            <a:xfrm>
              <a:off x="1036" y="3545"/>
              <a:ext cx="228"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193" name="Rectangle 437"/>
            <p:cNvSpPr>
              <a:spLocks noChangeArrowheads="1"/>
            </p:cNvSpPr>
            <p:nvPr/>
          </p:nvSpPr>
          <p:spPr bwMode="auto">
            <a:xfrm>
              <a:off x="1097" y="3387"/>
              <a:ext cx="158"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194" name="Rectangle 438"/>
            <p:cNvSpPr>
              <a:spLocks noChangeArrowheads="1"/>
            </p:cNvSpPr>
            <p:nvPr/>
          </p:nvSpPr>
          <p:spPr bwMode="auto">
            <a:xfrm>
              <a:off x="1132" y="3229"/>
              <a:ext cx="123"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195" name="Rectangle 439"/>
            <p:cNvSpPr>
              <a:spLocks noChangeArrowheads="1"/>
            </p:cNvSpPr>
            <p:nvPr/>
          </p:nvSpPr>
          <p:spPr bwMode="auto">
            <a:xfrm>
              <a:off x="1132" y="3071"/>
              <a:ext cx="123"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196" name="Rectangle 440"/>
            <p:cNvSpPr>
              <a:spLocks noChangeArrowheads="1"/>
            </p:cNvSpPr>
            <p:nvPr/>
          </p:nvSpPr>
          <p:spPr bwMode="auto">
            <a:xfrm>
              <a:off x="1071" y="2913"/>
              <a:ext cx="184"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197" name="Rectangle 441"/>
            <p:cNvSpPr>
              <a:spLocks noChangeArrowheads="1"/>
            </p:cNvSpPr>
            <p:nvPr/>
          </p:nvSpPr>
          <p:spPr bwMode="auto">
            <a:xfrm>
              <a:off x="1071" y="2755"/>
              <a:ext cx="184"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198" name="Rectangle 442"/>
            <p:cNvSpPr>
              <a:spLocks noChangeArrowheads="1"/>
            </p:cNvSpPr>
            <p:nvPr/>
          </p:nvSpPr>
          <p:spPr bwMode="auto">
            <a:xfrm>
              <a:off x="1071" y="2588"/>
              <a:ext cx="184"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199" name="Rectangle 443"/>
            <p:cNvSpPr>
              <a:spLocks noChangeArrowheads="1"/>
            </p:cNvSpPr>
            <p:nvPr/>
          </p:nvSpPr>
          <p:spPr bwMode="auto">
            <a:xfrm>
              <a:off x="1071" y="2429"/>
              <a:ext cx="184"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200" name="Rectangle 444"/>
            <p:cNvSpPr>
              <a:spLocks noChangeArrowheads="1"/>
            </p:cNvSpPr>
            <p:nvPr/>
          </p:nvSpPr>
          <p:spPr bwMode="auto">
            <a:xfrm>
              <a:off x="1071" y="2271"/>
              <a:ext cx="184"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201" name="Rectangle 445"/>
            <p:cNvSpPr>
              <a:spLocks noChangeArrowheads="1"/>
            </p:cNvSpPr>
            <p:nvPr/>
          </p:nvSpPr>
          <p:spPr bwMode="auto">
            <a:xfrm>
              <a:off x="1071" y="2113"/>
              <a:ext cx="184"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202" name="Rectangle 446"/>
            <p:cNvSpPr>
              <a:spLocks noChangeArrowheads="1"/>
            </p:cNvSpPr>
            <p:nvPr/>
          </p:nvSpPr>
          <p:spPr bwMode="auto">
            <a:xfrm>
              <a:off x="1071" y="1955"/>
              <a:ext cx="184"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203" name="Rectangle 447"/>
            <p:cNvSpPr>
              <a:spLocks noChangeArrowheads="1"/>
            </p:cNvSpPr>
            <p:nvPr/>
          </p:nvSpPr>
          <p:spPr bwMode="auto">
            <a:xfrm>
              <a:off x="1255" y="3396"/>
              <a:ext cx="131"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204" name="Rectangle 448"/>
            <p:cNvSpPr>
              <a:spLocks noChangeArrowheads="1"/>
            </p:cNvSpPr>
            <p:nvPr/>
          </p:nvSpPr>
          <p:spPr bwMode="auto">
            <a:xfrm>
              <a:off x="1800" y="3396"/>
              <a:ext cx="193"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205" name="Rectangle 449"/>
            <p:cNvSpPr>
              <a:spLocks noChangeArrowheads="1"/>
            </p:cNvSpPr>
            <p:nvPr/>
          </p:nvSpPr>
          <p:spPr bwMode="auto">
            <a:xfrm>
              <a:off x="2379" y="3396"/>
              <a:ext cx="193"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206" name="Rectangle 450"/>
            <p:cNvSpPr>
              <a:spLocks noChangeArrowheads="1"/>
            </p:cNvSpPr>
            <p:nvPr/>
          </p:nvSpPr>
          <p:spPr bwMode="auto">
            <a:xfrm>
              <a:off x="2959" y="3396"/>
              <a:ext cx="193"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207" name="Rectangle 451"/>
            <p:cNvSpPr>
              <a:spLocks noChangeArrowheads="1"/>
            </p:cNvSpPr>
            <p:nvPr/>
          </p:nvSpPr>
          <p:spPr bwMode="auto">
            <a:xfrm>
              <a:off x="3547" y="3396"/>
              <a:ext cx="193"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208" name="Rectangle 452"/>
            <p:cNvSpPr>
              <a:spLocks noChangeArrowheads="1"/>
            </p:cNvSpPr>
            <p:nvPr/>
          </p:nvSpPr>
          <p:spPr bwMode="auto">
            <a:xfrm>
              <a:off x="4101" y="3396"/>
              <a:ext cx="263"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209" name="Rectangle 453"/>
            <p:cNvSpPr>
              <a:spLocks noChangeArrowheads="1"/>
            </p:cNvSpPr>
            <p:nvPr/>
          </p:nvSpPr>
          <p:spPr bwMode="auto">
            <a:xfrm>
              <a:off x="4680" y="3396"/>
              <a:ext cx="263" cy="167"/>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210" name="Rectangle 454"/>
            <p:cNvSpPr>
              <a:spLocks noChangeArrowheads="1"/>
            </p:cNvSpPr>
            <p:nvPr/>
          </p:nvSpPr>
          <p:spPr bwMode="auto">
            <a:xfrm>
              <a:off x="720" y="1182"/>
              <a:ext cx="70" cy="26"/>
            </a:xfrm>
            <a:prstGeom prst="rect">
              <a:avLst/>
            </a:prstGeom>
            <a:solidFill>
              <a:srgbClr val="000000"/>
            </a:solid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211" name="Rectangle 455"/>
            <p:cNvSpPr>
              <a:spLocks noChangeArrowheads="1"/>
            </p:cNvSpPr>
            <p:nvPr/>
          </p:nvSpPr>
          <p:spPr bwMode="auto">
            <a:xfrm>
              <a:off x="3196" y="2922"/>
              <a:ext cx="1308" cy="184"/>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212" name="Rectangle 456"/>
            <p:cNvSpPr>
              <a:spLocks noChangeArrowheads="1"/>
            </p:cNvSpPr>
            <p:nvPr/>
          </p:nvSpPr>
          <p:spPr bwMode="auto">
            <a:xfrm rot="-5400000">
              <a:off x="736" y="2474"/>
              <a:ext cx="500" cy="184"/>
            </a:xfrm>
            <a:prstGeom prst="rect">
              <a:avLst/>
            </a:prstGeom>
            <a:noFill/>
            <a:ln w="9525">
              <a:noFill/>
              <a:miter lim="800000"/>
              <a:headEnd/>
              <a:tailEnd/>
            </a:ln>
          </p:spPr>
          <p:txBody>
            <a:bodyPr wrap="none" lIns="0" tIns="0" rIns="0" bIns="0">
              <a:spAutoFit/>
            </a:bodyPr>
            <a:lstStyle/>
            <a:p>
              <a:pPr>
                <a:spcBef>
                  <a:spcPct val="20000"/>
                </a:spcBef>
                <a:buClr>
                  <a:schemeClr val="tx2"/>
                </a:buClr>
              </a:pPr>
              <a:endParaRPr lang="en-US" sz="2400" b="1" i="1">
                <a:solidFill>
                  <a:srgbClr val="00FF00"/>
                </a:solidFill>
                <a:latin typeface="Times New Roman" pitchFamily="18" charset="0"/>
              </a:endParaRPr>
            </a:p>
          </p:txBody>
        </p:sp>
        <p:sp>
          <p:nvSpPr>
            <p:cNvPr id="91213" name="Rectangle 457"/>
            <p:cNvSpPr>
              <a:spLocks noChangeArrowheads="1"/>
            </p:cNvSpPr>
            <p:nvPr/>
          </p:nvSpPr>
          <p:spPr bwMode="auto">
            <a:xfrm>
              <a:off x="763" y="1357"/>
              <a:ext cx="4216" cy="2461"/>
            </a:xfrm>
            <a:prstGeom prst="rect">
              <a:avLst/>
            </a:prstGeom>
            <a:noFill/>
            <a:ln w="26988">
              <a:solidFill>
                <a:srgbClr val="000000"/>
              </a:solidFill>
              <a:miter lim="800000"/>
              <a:headEnd/>
              <a:tailEnd/>
            </a:ln>
          </p:spPr>
          <p:txBody>
            <a:bodyPr/>
            <a:lstStyle/>
            <a:p>
              <a:endParaRPr lang="en-US"/>
            </a:p>
          </p:txBody>
        </p:sp>
      </p:grpSp>
    </p:spTree>
  </p:cSld>
  <p:clrMapOvr>
    <a:masterClrMapping/>
  </p:clrMapOvr>
  <p:transition>
    <p:zoom/>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smtClean="0"/>
              <a:t>Payoff Graphs from Selling Put Option – Value Changes with Value Decreases</a:t>
            </a:r>
          </a:p>
        </p:txBody>
      </p:sp>
      <p:pic>
        <p:nvPicPr>
          <p:cNvPr id="92163" name="Picture 3"/>
          <p:cNvPicPr>
            <a:picLocks noGrp="1" noChangeAspect="1" noChangeArrowheads="1"/>
          </p:cNvPicPr>
          <p:nvPr>
            <p:ph type="body" idx="1"/>
          </p:nvPr>
        </p:nvPicPr>
        <p:blipFill>
          <a:blip r:embed="rId3" cstate="print"/>
          <a:srcRect/>
          <a:stretch>
            <a:fillRect/>
          </a:stretch>
        </p:blipFill>
        <p:spPr>
          <a:xfrm>
            <a:off x="1546225" y="1524000"/>
            <a:ext cx="6357938" cy="4648200"/>
          </a:xfrm>
          <a:noFill/>
        </p:spPr>
      </p:pic>
    </p:spTree>
  </p:cSld>
  <p:clrMapOvr>
    <a:masterClrMapping/>
  </p:clrMapOvr>
  <p:transition>
    <p:zoom/>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smtClean="0"/>
              <a:t>The Black-Scholes/Merton Approach</a:t>
            </a:r>
          </a:p>
        </p:txBody>
      </p:sp>
      <p:sp>
        <p:nvSpPr>
          <p:cNvPr id="93187" name="Rectangle 3"/>
          <p:cNvSpPr>
            <a:spLocks noGrp="1" noChangeArrowheads="1"/>
          </p:cNvSpPr>
          <p:nvPr>
            <p:ph type="body" idx="1"/>
          </p:nvPr>
        </p:nvSpPr>
        <p:spPr/>
        <p:txBody>
          <a:bodyPr/>
          <a:lstStyle/>
          <a:p>
            <a:pPr marL="342900" indent="-342900"/>
            <a:r>
              <a:rPr lang="en-US" smtClean="0"/>
              <a:t>Consider a firm with equity and one debt issue.</a:t>
            </a:r>
          </a:p>
          <a:p>
            <a:pPr marL="342900" indent="-342900"/>
            <a:r>
              <a:rPr lang="en-US" smtClean="0"/>
              <a:t>The debt issue matures at date T and has principal F.</a:t>
            </a:r>
          </a:p>
          <a:p>
            <a:pPr marL="342900" indent="-342900"/>
            <a:r>
              <a:rPr lang="en-US" smtClean="0"/>
              <a:t>It is a zero coupon bond for simplicity.</a:t>
            </a:r>
          </a:p>
          <a:p>
            <a:pPr marL="342900" indent="-342900"/>
            <a:r>
              <a:rPr lang="en-US" smtClean="0"/>
              <a:t>Value of the firm is V(t).</a:t>
            </a:r>
          </a:p>
          <a:p>
            <a:pPr marL="342900" indent="-342900"/>
            <a:r>
              <a:rPr lang="en-US" smtClean="0"/>
              <a:t>Value of equity is E(t).</a:t>
            </a:r>
          </a:p>
          <a:p>
            <a:pPr marL="342900" indent="-342900"/>
            <a:r>
              <a:rPr lang="en-US" smtClean="0"/>
              <a:t>Current value of debt is D(t).</a:t>
            </a:r>
          </a:p>
          <a:p>
            <a:pPr marL="342900" indent="-342900"/>
            <a:endParaRPr lang="en-US" smtClean="0"/>
          </a:p>
        </p:txBody>
      </p:sp>
    </p:spTree>
  </p:cSld>
  <p:clrMapOvr>
    <a:masterClrMapping/>
  </p:clrMapOvr>
  <p:transition>
    <p:zoom/>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Line 2"/>
          <p:cNvSpPr>
            <a:spLocks noChangeShapeType="1"/>
          </p:cNvSpPr>
          <p:nvPr/>
        </p:nvSpPr>
        <p:spPr bwMode="auto">
          <a:xfrm>
            <a:off x="2438400" y="1828800"/>
            <a:ext cx="0" cy="3733800"/>
          </a:xfrm>
          <a:prstGeom prst="line">
            <a:avLst/>
          </a:prstGeom>
          <a:noFill/>
          <a:ln w="57150">
            <a:solidFill>
              <a:schemeClr val="tx1"/>
            </a:solidFill>
            <a:round/>
            <a:headEnd type="triangle" w="med" len="med"/>
            <a:tailEnd/>
          </a:ln>
        </p:spPr>
        <p:txBody>
          <a:bodyPr wrap="none" anchor="ctr"/>
          <a:lstStyle/>
          <a:p>
            <a:endParaRPr lang="en-US"/>
          </a:p>
        </p:txBody>
      </p:sp>
      <p:sp>
        <p:nvSpPr>
          <p:cNvPr id="94211" name="Line 3"/>
          <p:cNvSpPr>
            <a:spLocks noChangeShapeType="1"/>
          </p:cNvSpPr>
          <p:nvPr/>
        </p:nvSpPr>
        <p:spPr bwMode="auto">
          <a:xfrm>
            <a:off x="2438400" y="5486400"/>
            <a:ext cx="5029200" cy="0"/>
          </a:xfrm>
          <a:prstGeom prst="line">
            <a:avLst/>
          </a:prstGeom>
          <a:noFill/>
          <a:ln w="57150">
            <a:solidFill>
              <a:schemeClr val="tx1"/>
            </a:solidFill>
            <a:round/>
            <a:headEnd/>
            <a:tailEnd type="triangle" w="med" len="med"/>
          </a:ln>
        </p:spPr>
        <p:txBody>
          <a:bodyPr wrap="none" anchor="ctr"/>
          <a:lstStyle/>
          <a:p>
            <a:endParaRPr lang="en-US"/>
          </a:p>
        </p:txBody>
      </p:sp>
      <p:sp>
        <p:nvSpPr>
          <p:cNvPr id="94212" name="Line 4"/>
          <p:cNvSpPr>
            <a:spLocks noChangeShapeType="1"/>
          </p:cNvSpPr>
          <p:nvPr/>
        </p:nvSpPr>
        <p:spPr bwMode="auto">
          <a:xfrm>
            <a:off x="2438400" y="4038600"/>
            <a:ext cx="4800600" cy="0"/>
          </a:xfrm>
          <a:prstGeom prst="line">
            <a:avLst/>
          </a:prstGeom>
          <a:noFill/>
          <a:ln w="9525">
            <a:solidFill>
              <a:schemeClr val="tx1"/>
            </a:solidFill>
            <a:round/>
            <a:headEnd/>
            <a:tailEnd/>
          </a:ln>
        </p:spPr>
        <p:txBody>
          <a:bodyPr wrap="none" anchor="ctr"/>
          <a:lstStyle/>
          <a:p>
            <a:endParaRPr lang="en-US"/>
          </a:p>
        </p:txBody>
      </p:sp>
      <p:sp>
        <p:nvSpPr>
          <p:cNvPr id="94213" name="Text Box 5"/>
          <p:cNvSpPr txBox="1">
            <a:spLocks noChangeArrowheads="1"/>
          </p:cNvSpPr>
          <p:nvPr/>
        </p:nvSpPr>
        <p:spPr bwMode="auto">
          <a:xfrm>
            <a:off x="1584325" y="3600450"/>
            <a:ext cx="409575" cy="579438"/>
          </a:xfrm>
          <a:prstGeom prst="rect">
            <a:avLst/>
          </a:prstGeom>
          <a:noFill/>
          <a:ln w="9525">
            <a:noFill/>
            <a:miter lim="800000"/>
            <a:headEnd/>
            <a:tailEnd/>
          </a:ln>
        </p:spPr>
        <p:txBody>
          <a:bodyPr wrap="none">
            <a:spAutoFit/>
          </a:bodyPr>
          <a:lstStyle/>
          <a:p>
            <a:pPr algn="l"/>
            <a:r>
              <a:rPr lang="en-US" sz="3200">
                <a:latin typeface="Times New Roman" pitchFamily="18" charset="0"/>
              </a:rPr>
              <a:t>F</a:t>
            </a:r>
          </a:p>
        </p:txBody>
      </p:sp>
      <p:sp>
        <p:nvSpPr>
          <p:cNvPr id="94214" name="Text Box 6"/>
          <p:cNvSpPr txBox="1">
            <a:spLocks noChangeArrowheads="1"/>
          </p:cNvSpPr>
          <p:nvPr/>
        </p:nvSpPr>
        <p:spPr bwMode="auto">
          <a:xfrm>
            <a:off x="7239000" y="5486400"/>
            <a:ext cx="995363" cy="579438"/>
          </a:xfrm>
          <a:prstGeom prst="rect">
            <a:avLst/>
          </a:prstGeom>
          <a:noFill/>
          <a:ln w="9525">
            <a:noFill/>
            <a:miter lim="800000"/>
            <a:headEnd/>
            <a:tailEnd/>
          </a:ln>
        </p:spPr>
        <p:txBody>
          <a:bodyPr wrap="none">
            <a:spAutoFit/>
          </a:bodyPr>
          <a:lstStyle/>
          <a:p>
            <a:pPr algn="l"/>
            <a:r>
              <a:rPr lang="en-US" sz="3200">
                <a:latin typeface="Times New Roman" pitchFamily="18" charset="0"/>
              </a:rPr>
              <a:t>V(T)</a:t>
            </a:r>
          </a:p>
        </p:txBody>
      </p:sp>
      <p:sp>
        <p:nvSpPr>
          <p:cNvPr id="94215" name="AutoShape 7"/>
          <p:cNvSpPr>
            <a:spLocks noChangeArrowheads="1"/>
          </p:cNvSpPr>
          <p:nvPr/>
        </p:nvSpPr>
        <p:spPr bwMode="auto">
          <a:xfrm flipH="1">
            <a:off x="4343400" y="2133600"/>
            <a:ext cx="2590800" cy="1905000"/>
          </a:xfrm>
          <a:prstGeom prst="rtTriangle">
            <a:avLst/>
          </a:prstGeom>
          <a:solidFill>
            <a:schemeClr val="accent1"/>
          </a:solidFill>
          <a:ln w="9525">
            <a:solidFill>
              <a:schemeClr val="tx1"/>
            </a:solidFill>
            <a:miter lim="800000"/>
            <a:headEnd/>
            <a:tailEnd/>
          </a:ln>
        </p:spPr>
        <p:txBody>
          <a:bodyPr wrap="none" anchor="ctr"/>
          <a:lstStyle/>
          <a:p>
            <a:endParaRPr lang="en-US" sz="3200">
              <a:latin typeface="Times New Roman" pitchFamily="18" charset="0"/>
            </a:endParaRPr>
          </a:p>
        </p:txBody>
      </p:sp>
      <p:sp>
        <p:nvSpPr>
          <p:cNvPr id="94216" name="Line 8"/>
          <p:cNvSpPr>
            <a:spLocks noChangeShapeType="1"/>
          </p:cNvSpPr>
          <p:nvPr/>
        </p:nvSpPr>
        <p:spPr bwMode="auto">
          <a:xfrm flipV="1">
            <a:off x="2438400" y="1828800"/>
            <a:ext cx="4876800" cy="3657600"/>
          </a:xfrm>
          <a:prstGeom prst="line">
            <a:avLst/>
          </a:prstGeom>
          <a:noFill/>
          <a:ln w="9525">
            <a:solidFill>
              <a:schemeClr val="tx1"/>
            </a:solidFill>
            <a:round/>
            <a:headEnd/>
            <a:tailEnd/>
          </a:ln>
        </p:spPr>
        <p:txBody>
          <a:bodyPr wrap="none" anchor="ctr"/>
          <a:lstStyle/>
          <a:p>
            <a:endParaRPr lang="en-US"/>
          </a:p>
        </p:txBody>
      </p:sp>
      <p:sp>
        <p:nvSpPr>
          <p:cNvPr id="94217" name="Text Box 9"/>
          <p:cNvSpPr txBox="1">
            <a:spLocks noChangeArrowheads="1"/>
          </p:cNvSpPr>
          <p:nvPr/>
        </p:nvSpPr>
        <p:spPr bwMode="auto">
          <a:xfrm>
            <a:off x="5622925" y="3143250"/>
            <a:ext cx="1266825" cy="579438"/>
          </a:xfrm>
          <a:prstGeom prst="rect">
            <a:avLst/>
          </a:prstGeom>
          <a:noFill/>
          <a:ln w="9525">
            <a:noFill/>
            <a:miter lim="800000"/>
            <a:headEnd/>
            <a:tailEnd/>
          </a:ln>
        </p:spPr>
        <p:txBody>
          <a:bodyPr wrap="none">
            <a:spAutoFit/>
          </a:bodyPr>
          <a:lstStyle/>
          <a:p>
            <a:pPr algn="l"/>
            <a:r>
              <a:rPr lang="en-US" sz="3200">
                <a:latin typeface="Times New Roman" pitchFamily="18" charset="0"/>
              </a:rPr>
              <a:t>Equity</a:t>
            </a:r>
          </a:p>
        </p:txBody>
      </p:sp>
      <p:sp>
        <p:nvSpPr>
          <p:cNvPr id="94218" name="AutoShape 10"/>
          <p:cNvSpPr>
            <a:spLocks noChangeArrowheads="1"/>
          </p:cNvSpPr>
          <p:nvPr/>
        </p:nvSpPr>
        <p:spPr bwMode="auto">
          <a:xfrm flipH="1">
            <a:off x="2438400" y="4038600"/>
            <a:ext cx="1905000" cy="1447800"/>
          </a:xfrm>
          <a:prstGeom prst="rtTriangle">
            <a:avLst/>
          </a:prstGeom>
          <a:solidFill>
            <a:srgbClr val="FF0000"/>
          </a:solidFill>
          <a:ln w="9525">
            <a:solidFill>
              <a:schemeClr val="tx1"/>
            </a:solidFill>
            <a:miter lim="800000"/>
            <a:headEnd/>
            <a:tailEnd/>
          </a:ln>
        </p:spPr>
        <p:txBody>
          <a:bodyPr wrap="none" anchor="ctr"/>
          <a:lstStyle/>
          <a:p>
            <a:endParaRPr lang="en-US"/>
          </a:p>
        </p:txBody>
      </p:sp>
      <p:sp>
        <p:nvSpPr>
          <p:cNvPr id="94219" name="Rectangle 11"/>
          <p:cNvSpPr>
            <a:spLocks noChangeArrowheads="1"/>
          </p:cNvSpPr>
          <p:nvPr/>
        </p:nvSpPr>
        <p:spPr bwMode="auto">
          <a:xfrm>
            <a:off x="4343400" y="4038600"/>
            <a:ext cx="2590800" cy="1447800"/>
          </a:xfrm>
          <a:prstGeom prst="rect">
            <a:avLst/>
          </a:prstGeom>
          <a:solidFill>
            <a:srgbClr val="FF0000"/>
          </a:solidFill>
          <a:ln w="9525">
            <a:solidFill>
              <a:schemeClr val="tx1"/>
            </a:solidFill>
            <a:miter lim="800000"/>
            <a:headEnd/>
            <a:tailEnd/>
          </a:ln>
        </p:spPr>
        <p:txBody>
          <a:bodyPr wrap="none" anchor="ctr"/>
          <a:lstStyle/>
          <a:p>
            <a:r>
              <a:rPr lang="en-US" sz="3200">
                <a:latin typeface="Times New Roman" pitchFamily="18" charset="0"/>
              </a:rPr>
              <a:t>Debt</a:t>
            </a:r>
          </a:p>
        </p:txBody>
      </p:sp>
      <p:sp>
        <p:nvSpPr>
          <p:cNvPr id="94220" name="Text Box 12"/>
          <p:cNvSpPr txBox="1">
            <a:spLocks noChangeArrowheads="1"/>
          </p:cNvSpPr>
          <p:nvPr/>
        </p:nvSpPr>
        <p:spPr bwMode="auto">
          <a:xfrm>
            <a:off x="1431925" y="704850"/>
            <a:ext cx="2284413" cy="1066800"/>
          </a:xfrm>
          <a:prstGeom prst="rect">
            <a:avLst/>
          </a:prstGeom>
          <a:noFill/>
          <a:ln w="9525">
            <a:noFill/>
            <a:miter lim="800000"/>
            <a:headEnd/>
            <a:tailEnd/>
          </a:ln>
        </p:spPr>
        <p:txBody>
          <a:bodyPr wrap="none">
            <a:spAutoFit/>
          </a:bodyPr>
          <a:lstStyle/>
          <a:p>
            <a:pPr algn="l"/>
            <a:r>
              <a:rPr lang="en-US" sz="3200">
                <a:latin typeface="Times New Roman" pitchFamily="18" charset="0"/>
              </a:rPr>
              <a:t>Payoff to</a:t>
            </a:r>
          </a:p>
          <a:p>
            <a:pPr algn="l"/>
            <a:r>
              <a:rPr lang="en-US" sz="3200">
                <a:latin typeface="Times New Roman" pitchFamily="18" charset="0"/>
              </a:rPr>
              <a:t>claimholders</a:t>
            </a:r>
          </a:p>
        </p:txBody>
      </p:sp>
      <p:sp>
        <p:nvSpPr>
          <p:cNvPr id="94221" name="Text Box 13"/>
          <p:cNvSpPr txBox="1">
            <a:spLocks noChangeArrowheads="1"/>
          </p:cNvSpPr>
          <p:nvPr/>
        </p:nvSpPr>
        <p:spPr bwMode="auto">
          <a:xfrm>
            <a:off x="2743200" y="2133600"/>
            <a:ext cx="2362200" cy="652463"/>
          </a:xfrm>
          <a:prstGeom prst="rect">
            <a:avLst/>
          </a:prstGeom>
          <a:solidFill>
            <a:srgbClr val="FFFF66"/>
          </a:solidFill>
          <a:ln w="12700">
            <a:solidFill>
              <a:srgbClr val="FFFF66"/>
            </a:solidFill>
            <a:miter lim="800000"/>
            <a:headEnd type="none" w="sm" len="sm"/>
            <a:tailEnd type="none" w="sm" len="sm"/>
          </a:ln>
        </p:spPr>
        <p:txBody>
          <a:bodyPr>
            <a:spAutoFit/>
          </a:bodyPr>
          <a:lstStyle/>
          <a:p>
            <a:pPr algn="l">
              <a:spcBef>
                <a:spcPct val="50000"/>
              </a:spcBef>
            </a:pPr>
            <a:r>
              <a:rPr lang="en-US"/>
              <a:t>Value of the company and changes in value to equity and debt investors</a:t>
            </a:r>
          </a:p>
        </p:txBody>
      </p:sp>
      <p:sp>
        <p:nvSpPr>
          <p:cNvPr id="94222" name="Text Box 14"/>
          <p:cNvSpPr txBox="1">
            <a:spLocks noChangeArrowheads="1"/>
          </p:cNvSpPr>
          <p:nvPr/>
        </p:nvSpPr>
        <p:spPr bwMode="auto">
          <a:xfrm>
            <a:off x="6096000" y="685800"/>
            <a:ext cx="2514600" cy="274638"/>
          </a:xfrm>
          <a:prstGeom prst="rect">
            <a:avLst/>
          </a:prstGeom>
          <a:noFill/>
          <a:ln w="12700">
            <a:noFill/>
            <a:miter lim="800000"/>
            <a:headEnd type="none" w="sm" len="sm"/>
            <a:tailEnd type="none" w="sm" len="sm"/>
          </a:ln>
        </p:spPr>
        <p:txBody>
          <a:bodyPr>
            <a:spAutoFit/>
          </a:bodyPr>
          <a:lstStyle/>
          <a:p>
            <a:pPr>
              <a:spcBef>
                <a:spcPct val="50000"/>
              </a:spcBef>
            </a:pPr>
            <a:endParaRPr lang="en-US"/>
          </a:p>
        </p:txBody>
      </p:sp>
      <p:sp>
        <p:nvSpPr>
          <p:cNvPr id="94223" name="Text Box 15"/>
          <p:cNvSpPr txBox="1">
            <a:spLocks noChangeArrowheads="1"/>
          </p:cNvSpPr>
          <p:nvPr/>
        </p:nvSpPr>
        <p:spPr bwMode="auto">
          <a:xfrm>
            <a:off x="7162800" y="1371600"/>
            <a:ext cx="1752600" cy="3470275"/>
          </a:xfrm>
          <a:prstGeom prst="rect">
            <a:avLst/>
          </a:prstGeom>
          <a:solidFill>
            <a:srgbClr val="FFFF00"/>
          </a:solidFill>
          <a:ln w="12700">
            <a:noFill/>
            <a:miter lim="800000"/>
            <a:headEnd type="none" w="sm" len="sm"/>
            <a:tailEnd type="none" w="sm" len="sm"/>
          </a:ln>
        </p:spPr>
        <p:txBody>
          <a:bodyPr>
            <a:spAutoFit/>
          </a:bodyPr>
          <a:lstStyle/>
          <a:p>
            <a:pPr algn="l"/>
            <a:r>
              <a:rPr lang="en-US"/>
              <a:t>At maturity date T, the debt-holders receive face value of bond F as long as the value of the firm V(T) exceeds F and V(T) otherwise.</a:t>
            </a:r>
          </a:p>
          <a:p>
            <a:pPr algn="l"/>
            <a:endParaRPr lang="en-US"/>
          </a:p>
          <a:p>
            <a:pPr algn="l"/>
            <a:r>
              <a:rPr lang="en-US"/>
              <a:t>They get F - Max[F - V(T), 0]: The payoff of riskless debt minus the payoff of a put on V(T) with exercise price F.</a:t>
            </a:r>
          </a:p>
          <a:p>
            <a:pPr algn="l"/>
            <a:endParaRPr lang="en-US"/>
          </a:p>
          <a:p>
            <a:pPr algn="l"/>
            <a:r>
              <a:rPr lang="en-US"/>
              <a:t>Equity holders get Max[V(T) - F, 0], the payoff of a call on the firm. </a:t>
            </a:r>
          </a:p>
          <a:p>
            <a:pPr algn="l">
              <a:spcBef>
                <a:spcPct val="50000"/>
              </a:spcBef>
            </a:pPr>
            <a:endParaRPr lang="en-US"/>
          </a:p>
        </p:txBody>
      </p:sp>
      <p:sp>
        <p:nvSpPr>
          <p:cNvPr id="94224" name="Text Box 16"/>
          <p:cNvSpPr txBox="1">
            <a:spLocks noChangeArrowheads="1"/>
          </p:cNvSpPr>
          <p:nvPr/>
        </p:nvSpPr>
        <p:spPr bwMode="auto">
          <a:xfrm>
            <a:off x="3505200" y="5638800"/>
            <a:ext cx="2667000" cy="274638"/>
          </a:xfrm>
          <a:prstGeom prst="rect">
            <a:avLst/>
          </a:prstGeom>
          <a:solidFill>
            <a:srgbClr val="FFFF00"/>
          </a:solidFill>
          <a:ln w="12700">
            <a:noFill/>
            <a:miter lim="800000"/>
            <a:headEnd type="none" w="sm" len="sm"/>
            <a:tailEnd type="none" w="sm" len="sm"/>
          </a:ln>
        </p:spPr>
        <p:txBody>
          <a:bodyPr>
            <a:spAutoFit/>
          </a:bodyPr>
          <a:lstStyle/>
          <a:p>
            <a:pPr>
              <a:spcBef>
                <a:spcPct val="50000"/>
              </a:spcBef>
            </a:pPr>
            <a:r>
              <a:rPr lang="en-US"/>
              <a:t>Value of Firm in Time T</a:t>
            </a:r>
          </a:p>
        </p:txBody>
      </p:sp>
      <p:sp>
        <p:nvSpPr>
          <p:cNvPr id="94225" name="Text Box 17"/>
          <p:cNvSpPr txBox="1">
            <a:spLocks noChangeArrowheads="1"/>
          </p:cNvSpPr>
          <p:nvPr/>
        </p:nvSpPr>
        <p:spPr bwMode="auto">
          <a:xfrm>
            <a:off x="3657600" y="3048000"/>
            <a:ext cx="1143000" cy="457200"/>
          </a:xfrm>
          <a:prstGeom prst="rect">
            <a:avLst/>
          </a:prstGeom>
          <a:solidFill>
            <a:srgbClr val="FFFF00"/>
          </a:solidFill>
          <a:ln w="12700">
            <a:noFill/>
            <a:miter lim="800000"/>
            <a:headEnd type="none" w="sm" len="sm"/>
            <a:tailEnd type="none" w="sm" len="sm"/>
          </a:ln>
        </p:spPr>
        <p:txBody>
          <a:bodyPr>
            <a:spAutoFit/>
          </a:bodyPr>
          <a:lstStyle/>
          <a:p>
            <a:pPr>
              <a:spcBef>
                <a:spcPct val="50000"/>
              </a:spcBef>
            </a:pPr>
            <a:r>
              <a:rPr lang="en-US"/>
              <a:t>Nominal Debt Repayment</a:t>
            </a:r>
          </a:p>
        </p:txBody>
      </p:sp>
      <p:sp>
        <p:nvSpPr>
          <p:cNvPr id="94226" name="Line 18"/>
          <p:cNvSpPr>
            <a:spLocks noChangeShapeType="1"/>
          </p:cNvSpPr>
          <p:nvPr/>
        </p:nvSpPr>
        <p:spPr bwMode="auto">
          <a:xfrm flipH="1">
            <a:off x="4343400" y="3581400"/>
            <a:ext cx="228600" cy="3810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Line 2"/>
          <p:cNvSpPr>
            <a:spLocks noChangeShapeType="1"/>
          </p:cNvSpPr>
          <p:nvPr/>
        </p:nvSpPr>
        <p:spPr bwMode="auto">
          <a:xfrm>
            <a:off x="1371600" y="838200"/>
            <a:ext cx="0" cy="3048000"/>
          </a:xfrm>
          <a:prstGeom prst="line">
            <a:avLst/>
          </a:prstGeom>
          <a:noFill/>
          <a:ln w="9525">
            <a:solidFill>
              <a:schemeClr val="tx1"/>
            </a:solidFill>
            <a:round/>
            <a:headEnd/>
            <a:tailEnd/>
          </a:ln>
        </p:spPr>
        <p:txBody>
          <a:bodyPr wrap="none" anchor="ctr"/>
          <a:lstStyle/>
          <a:p>
            <a:endParaRPr lang="en-US"/>
          </a:p>
        </p:txBody>
      </p:sp>
      <p:sp>
        <p:nvSpPr>
          <p:cNvPr id="95235" name="Line 3"/>
          <p:cNvSpPr>
            <a:spLocks noChangeShapeType="1"/>
          </p:cNvSpPr>
          <p:nvPr/>
        </p:nvSpPr>
        <p:spPr bwMode="auto">
          <a:xfrm>
            <a:off x="1371600" y="3886200"/>
            <a:ext cx="6172200" cy="0"/>
          </a:xfrm>
          <a:prstGeom prst="line">
            <a:avLst/>
          </a:prstGeom>
          <a:noFill/>
          <a:ln w="9525">
            <a:solidFill>
              <a:schemeClr val="tx1"/>
            </a:solidFill>
            <a:round/>
            <a:headEnd/>
            <a:tailEnd/>
          </a:ln>
        </p:spPr>
        <p:txBody>
          <a:bodyPr wrap="none" anchor="ctr"/>
          <a:lstStyle/>
          <a:p>
            <a:endParaRPr lang="en-US"/>
          </a:p>
        </p:txBody>
      </p:sp>
      <p:sp>
        <p:nvSpPr>
          <p:cNvPr id="95236" name="Line 4"/>
          <p:cNvSpPr>
            <a:spLocks noChangeShapeType="1"/>
          </p:cNvSpPr>
          <p:nvPr/>
        </p:nvSpPr>
        <p:spPr bwMode="auto">
          <a:xfrm flipV="1">
            <a:off x="1524000" y="3048000"/>
            <a:ext cx="1371600" cy="762000"/>
          </a:xfrm>
          <a:prstGeom prst="line">
            <a:avLst/>
          </a:prstGeom>
          <a:noFill/>
          <a:ln w="9525">
            <a:solidFill>
              <a:schemeClr val="tx1"/>
            </a:solidFill>
            <a:round/>
            <a:headEnd/>
            <a:tailEnd/>
          </a:ln>
        </p:spPr>
        <p:txBody>
          <a:bodyPr wrap="none" anchor="ctr"/>
          <a:lstStyle/>
          <a:p>
            <a:endParaRPr lang="en-US"/>
          </a:p>
        </p:txBody>
      </p:sp>
      <p:sp>
        <p:nvSpPr>
          <p:cNvPr id="95237" name="Line 5"/>
          <p:cNvSpPr>
            <a:spLocks noChangeShapeType="1"/>
          </p:cNvSpPr>
          <p:nvPr/>
        </p:nvSpPr>
        <p:spPr bwMode="auto">
          <a:xfrm>
            <a:off x="2895600" y="3048000"/>
            <a:ext cx="4191000" cy="0"/>
          </a:xfrm>
          <a:prstGeom prst="line">
            <a:avLst/>
          </a:prstGeom>
          <a:noFill/>
          <a:ln w="9525">
            <a:solidFill>
              <a:schemeClr val="tx1"/>
            </a:solidFill>
            <a:round/>
            <a:headEnd/>
            <a:tailEnd/>
          </a:ln>
        </p:spPr>
        <p:txBody>
          <a:bodyPr wrap="none" anchor="ctr"/>
          <a:lstStyle/>
          <a:p>
            <a:endParaRPr lang="en-US"/>
          </a:p>
        </p:txBody>
      </p:sp>
      <p:sp>
        <p:nvSpPr>
          <p:cNvPr id="95238" name="Line 6"/>
          <p:cNvSpPr>
            <a:spLocks noChangeShapeType="1"/>
          </p:cNvSpPr>
          <p:nvPr/>
        </p:nvSpPr>
        <p:spPr bwMode="auto">
          <a:xfrm flipV="1">
            <a:off x="1371600" y="3810000"/>
            <a:ext cx="152400" cy="76200"/>
          </a:xfrm>
          <a:prstGeom prst="line">
            <a:avLst/>
          </a:prstGeom>
          <a:noFill/>
          <a:ln w="9525">
            <a:solidFill>
              <a:schemeClr val="tx1"/>
            </a:solidFill>
            <a:round/>
            <a:headEnd/>
            <a:tailEnd/>
          </a:ln>
        </p:spPr>
        <p:txBody>
          <a:bodyPr wrap="none" anchor="ctr"/>
          <a:lstStyle/>
          <a:p>
            <a:endParaRPr lang="en-US"/>
          </a:p>
        </p:txBody>
      </p:sp>
      <p:sp>
        <p:nvSpPr>
          <p:cNvPr id="95239" name="Text Box 7"/>
          <p:cNvSpPr txBox="1">
            <a:spLocks noChangeArrowheads="1"/>
          </p:cNvSpPr>
          <p:nvPr/>
        </p:nvSpPr>
        <p:spPr bwMode="auto">
          <a:xfrm>
            <a:off x="2727325" y="3927475"/>
            <a:ext cx="387350" cy="457200"/>
          </a:xfrm>
          <a:prstGeom prst="rect">
            <a:avLst/>
          </a:prstGeom>
          <a:noFill/>
          <a:ln w="9525">
            <a:noFill/>
            <a:miter lim="800000"/>
            <a:headEnd/>
            <a:tailEnd/>
          </a:ln>
        </p:spPr>
        <p:txBody>
          <a:bodyPr wrap="none">
            <a:spAutoFit/>
          </a:bodyPr>
          <a:lstStyle/>
          <a:p>
            <a:pPr algn="l"/>
            <a:r>
              <a:rPr lang="en-US" sz="2400">
                <a:latin typeface="Times New Roman" pitchFamily="18" charset="0"/>
              </a:rPr>
              <a:t>B</a:t>
            </a:r>
          </a:p>
        </p:txBody>
      </p:sp>
      <p:sp>
        <p:nvSpPr>
          <p:cNvPr id="95240" name="Text Box 8"/>
          <p:cNvSpPr txBox="1">
            <a:spLocks noChangeArrowheads="1"/>
          </p:cNvSpPr>
          <p:nvPr/>
        </p:nvSpPr>
        <p:spPr bwMode="auto">
          <a:xfrm>
            <a:off x="1965325" y="3851275"/>
            <a:ext cx="557213" cy="457200"/>
          </a:xfrm>
          <a:prstGeom prst="rect">
            <a:avLst/>
          </a:prstGeom>
          <a:noFill/>
          <a:ln w="9525">
            <a:noFill/>
            <a:miter lim="800000"/>
            <a:headEnd/>
            <a:tailEnd/>
          </a:ln>
        </p:spPr>
        <p:txBody>
          <a:bodyPr wrap="none">
            <a:spAutoFit/>
          </a:bodyPr>
          <a:lstStyle/>
          <a:p>
            <a:pPr algn="l"/>
            <a:r>
              <a:rPr lang="en-US" sz="2400">
                <a:latin typeface="Times New Roman" pitchFamily="18" charset="0"/>
              </a:rPr>
              <a:t>A1</a:t>
            </a:r>
          </a:p>
        </p:txBody>
      </p:sp>
      <p:sp>
        <p:nvSpPr>
          <p:cNvPr id="95241" name="Text Box 9"/>
          <p:cNvSpPr txBox="1">
            <a:spLocks noChangeArrowheads="1"/>
          </p:cNvSpPr>
          <p:nvPr/>
        </p:nvSpPr>
        <p:spPr bwMode="auto">
          <a:xfrm>
            <a:off x="4403725" y="3851275"/>
            <a:ext cx="557213" cy="457200"/>
          </a:xfrm>
          <a:prstGeom prst="rect">
            <a:avLst/>
          </a:prstGeom>
          <a:noFill/>
          <a:ln w="9525">
            <a:noFill/>
            <a:miter lim="800000"/>
            <a:headEnd/>
            <a:tailEnd/>
          </a:ln>
        </p:spPr>
        <p:txBody>
          <a:bodyPr wrap="none">
            <a:spAutoFit/>
          </a:bodyPr>
          <a:lstStyle/>
          <a:p>
            <a:pPr algn="l"/>
            <a:r>
              <a:rPr lang="en-US" sz="2400">
                <a:latin typeface="Times New Roman" pitchFamily="18" charset="0"/>
              </a:rPr>
              <a:t>A2</a:t>
            </a:r>
          </a:p>
        </p:txBody>
      </p:sp>
      <p:sp>
        <p:nvSpPr>
          <p:cNvPr id="95242" name="Text Box 10"/>
          <p:cNvSpPr txBox="1">
            <a:spLocks noChangeArrowheads="1"/>
          </p:cNvSpPr>
          <p:nvPr/>
        </p:nvSpPr>
        <p:spPr bwMode="auto">
          <a:xfrm>
            <a:off x="6689725" y="3851275"/>
            <a:ext cx="981075" cy="457200"/>
          </a:xfrm>
          <a:prstGeom prst="rect">
            <a:avLst/>
          </a:prstGeom>
          <a:noFill/>
          <a:ln w="9525">
            <a:noFill/>
            <a:miter lim="800000"/>
            <a:headEnd/>
            <a:tailEnd/>
          </a:ln>
        </p:spPr>
        <p:txBody>
          <a:bodyPr wrap="none">
            <a:spAutoFit/>
          </a:bodyPr>
          <a:lstStyle/>
          <a:p>
            <a:pPr algn="l"/>
            <a:r>
              <a:rPr lang="en-US" sz="2400">
                <a:latin typeface="Times New Roman" pitchFamily="18" charset="0"/>
              </a:rPr>
              <a:t>Assets</a:t>
            </a:r>
          </a:p>
        </p:txBody>
      </p:sp>
      <p:sp>
        <p:nvSpPr>
          <p:cNvPr id="95243" name="Text Box 11"/>
          <p:cNvSpPr txBox="1">
            <a:spLocks noChangeArrowheads="1"/>
          </p:cNvSpPr>
          <p:nvPr/>
        </p:nvSpPr>
        <p:spPr bwMode="auto">
          <a:xfrm>
            <a:off x="212725" y="193675"/>
            <a:ext cx="1681163" cy="822325"/>
          </a:xfrm>
          <a:prstGeom prst="rect">
            <a:avLst/>
          </a:prstGeom>
          <a:noFill/>
          <a:ln w="9525">
            <a:noFill/>
            <a:miter lim="800000"/>
            <a:headEnd/>
            <a:tailEnd/>
          </a:ln>
        </p:spPr>
        <p:txBody>
          <a:bodyPr wrap="none">
            <a:spAutoFit/>
          </a:bodyPr>
          <a:lstStyle/>
          <a:p>
            <a:pPr algn="l"/>
            <a:r>
              <a:rPr lang="en-US" sz="2400">
                <a:latin typeface="Times New Roman" pitchFamily="18" charset="0"/>
              </a:rPr>
              <a:t>Payoff to</a:t>
            </a:r>
          </a:p>
          <a:p>
            <a:pPr algn="l"/>
            <a:r>
              <a:rPr lang="en-US" sz="2400">
                <a:latin typeface="Times New Roman" pitchFamily="18" charset="0"/>
              </a:rPr>
              <a:t>debt holders</a:t>
            </a:r>
          </a:p>
        </p:txBody>
      </p:sp>
      <p:sp>
        <p:nvSpPr>
          <p:cNvPr id="95244" name="Text Box 12"/>
          <p:cNvSpPr txBox="1">
            <a:spLocks noChangeArrowheads="1"/>
          </p:cNvSpPr>
          <p:nvPr/>
        </p:nvSpPr>
        <p:spPr bwMode="auto">
          <a:xfrm>
            <a:off x="746125" y="4460875"/>
            <a:ext cx="8012113" cy="822325"/>
          </a:xfrm>
          <a:prstGeom prst="rect">
            <a:avLst/>
          </a:prstGeom>
          <a:noFill/>
          <a:ln w="9525">
            <a:noFill/>
            <a:miter lim="800000"/>
            <a:headEnd/>
            <a:tailEnd/>
          </a:ln>
        </p:spPr>
        <p:txBody>
          <a:bodyPr wrap="none">
            <a:spAutoFit/>
          </a:bodyPr>
          <a:lstStyle/>
          <a:p>
            <a:pPr algn="l"/>
            <a:r>
              <a:rPr lang="en-US" sz="2400">
                <a:latin typeface="Times New Roman" pitchFamily="18" charset="0"/>
              </a:rPr>
              <a:t>The payoffs to the bond holders are limited to the amount lent B</a:t>
            </a:r>
          </a:p>
          <a:p>
            <a:pPr algn="l"/>
            <a:r>
              <a:rPr lang="en-US" sz="2400">
                <a:latin typeface="Times New Roman" pitchFamily="18" charset="0"/>
              </a:rPr>
              <a:t>at best.</a:t>
            </a:r>
          </a:p>
        </p:txBody>
      </p:sp>
      <p:sp>
        <p:nvSpPr>
          <p:cNvPr id="95245" name="Text Box 13"/>
          <p:cNvSpPr txBox="1">
            <a:spLocks noChangeArrowheads="1"/>
          </p:cNvSpPr>
          <p:nvPr/>
        </p:nvSpPr>
        <p:spPr bwMode="auto">
          <a:xfrm>
            <a:off x="3276600" y="1676400"/>
            <a:ext cx="2819400" cy="457200"/>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a:t>Credit spread is the payoff from selling a put option</a:t>
            </a:r>
          </a:p>
        </p:txBody>
      </p:sp>
      <p:sp>
        <p:nvSpPr>
          <p:cNvPr id="95246" name="Line 14"/>
          <p:cNvSpPr>
            <a:spLocks noChangeShapeType="1"/>
          </p:cNvSpPr>
          <p:nvPr/>
        </p:nvSpPr>
        <p:spPr bwMode="auto">
          <a:xfrm flipH="1">
            <a:off x="4419600" y="2362200"/>
            <a:ext cx="1066800" cy="9906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mtClean="0"/>
              <a:t>Problems with EBITDA</a:t>
            </a:r>
          </a:p>
        </p:txBody>
      </p:sp>
      <p:sp>
        <p:nvSpPr>
          <p:cNvPr id="13315" name="Rectangle 3"/>
          <p:cNvSpPr>
            <a:spLocks noGrp="1" noChangeArrowheads="1"/>
          </p:cNvSpPr>
          <p:nvPr>
            <p:ph type="body" idx="1"/>
          </p:nvPr>
        </p:nvSpPr>
        <p:spPr/>
        <p:txBody>
          <a:bodyPr/>
          <a:lstStyle/>
          <a:p>
            <a:r>
              <a:rPr lang="en-US" smtClean="0"/>
              <a:t>EBITDA is useful in its simplicity, and can be a good reference for comparison of debt and value, but it has weaknesses:</a:t>
            </a:r>
          </a:p>
          <a:p>
            <a:pPr lvl="1"/>
            <a:r>
              <a:rPr lang="en-US" smtClean="0"/>
              <a:t>EBIT is more important than DA, because must use cash for replacing depreciation and amoritsation</a:t>
            </a:r>
          </a:p>
          <a:p>
            <a:pPr lvl="1"/>
            <a:r>
              <a:rPr lang="en-US" smtClean="0"/>
              <a:t>In credit analysis, EBITDA works better for low rated credits than high rated credits. (Moody’s)</a:t>
            </a:r>
          </a:p>
          <a:p>
            <a:pPr lvl="1"/>
            <a:r>
              <a:rPr lang="en-US" smtClean="0"/>
              <a:t>EBITDA is a better measure for companies with long-lived assets</a:t>
            </a:r>
          </a:p>
          <a:p>
            <a:pPr lvl="1"/>
            <a:r>
              <a:rPr lang="en-US" smtClean="0"/>
              <a:t>EBITDA can be manipulated through accounting policies (operating expenses versus capital expenditures)</a:t>
            </a:r>
          </a:p>
          <a:p>
            <a:pPr lvl="1"/>
            <a:r>
              <a:rPr lang="en-US" smtClean="0"/>
              <a:t>EBITDA ignores changes in working capital, does not consider required re-investment, says nothing about the quality of earnings, and it ignores unique attributes of industries.</a:t>
            </a:r>
          </a:p>
        </p:txBody>
      </p:sp>
    </p:spTree>
  </p:cSld>
  <p:clrMapOvr>
    <a:masterClrMapping/>
  </p:clrMapOvr>
  <p:transition>
    <p:zoom/>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smtClean="0"/>
              <a:t>Merton’s Model</a:t>
            </a:r>
          </a:p>
        </p:txBody>
      </p:sp>
      <p:sp>
        <p:nvSpPr>
          <p:cNvPr id="96259" name="Rectangle 3"/>
          <p:cNvSpPr>
            <a:spLocks noGrp="1" noChangeArrowheads="1"/>
          </p:cNvSpPr>
          <p:nvPr>
            <p:ph type="body" idx="1"/>
          </p:nvPr>
        </p:nvSpPr>
        <p:spPr/>
        <p:txBody>
          <a:bodyPr/>
          <a:lstStyle/>
          <a:p>
            <a:r>
              <a:rPr lang="en-US" sz="1600" smtClean="0"/>
              <a:t>Merton’s model regards the equity as an option on the assets of the firm</a:t>
            </a:r>
          </a:p>
          <a:p>
            <a:r>
              <a:rPr lang="en-US" sz="1600" smtClean="0"/>
              <a:t>In a simple situation the equity value is</a:t>
            </a:r>
          </a:p>
          <a:p>
            <a:pPr algn="ctr">
              <a:buFontTx/>
              <a:buNone/>
            </a:pPr>
            <a:r>
              <a:rPr lang="en-US" sz="1600" smtClean="0"/>
              <a:t>max(</a:t>
            </a:r>
            <a:r>
              <a:rPr lang="en-US" sz="1600" i="1" smtClean="0"/>
              <a:t>V</a:t>
            </a:r>
            <a:r>
              <a:rPr lang="en-US" sz="1600" i="1" baseline="-25000" smtClean="0"/>
              <a:t>T </a:t>
            </a:r>
            <a:r>
              <a:rPr lang="en-US" sz="1600" i="1" smtClean="0"/>
              <a:t>-D</a:t>
            </a:r>
            <a:r>
              <a:rPr lang="en-US" sz="1600" smtClean="0"/>
              <a:t>, 0)</a:t>
            </a:r>
          </a:p>
          <a:p>
            <a:pPr>
              <a:buFontTx/>
              <a:buNone/>
            </a:pPr>
            <a:r>
              <a:rPr lang="en-US" sz="1600" smtClean="0"/>
              <a:t>	where </a:t>
            </a:r>
            <a:r>
              <a:rPr lang="en-US" sz="1600" i="1" smtClean="0"/>
              <a:t>V</a:t>
            </a:r>
            <a:r>
              <a:rPr lang="en-US" sz="1600" i="1" baseline="-25000" smtClean="0"/>
              <a:t>T</a:t>
            </a:r>
            <a:r>
              <a:rPr lang="en-US" sz="1600" smtClean="0"/>
              <a:t> is the value of the firm and </a:t>
            </a:r>
            <a:r>
              <a:rPr lang="en-US" sz="1600" i="1" smtClean="0"/>
              <a:t>D</a:t>
            </a:r>
            <a:r>
              <a:rPr lang="en-US" sz="1600" smtClean="0"/>
              <a:t> is the debt repayment required</a:t>
            </a:r>
          </a:p>
          <a:p>
            <a:pPr>
              <a:buFontTx/>
              <a:buNone/>
            </a:pPr>
            <a:r>
              <a:rPr lang="en-US" sz="1600" smtClean="0"/>
              <a:t>Assumptions</a:t>
            </a:r>
          </a:p>
          <a:p>
            <a:pPr lvl="1"/>
            <a:r>
              <a:rPr lang="en-US" sz="1600" smtClean="0"/>
              <a:t>Markets are frictionless, there is no difference between borrowing and lending rates</a:t>
            </a:r>
          </a:p>
          <a:p>
            <a:pPr lvl="1"/>
            <a:r>
              <a:rPr lang="en-US" sz="1600" smtClean="0"/>
              <a:t>Market value of the assets of a company follow Brownian Motion Process with constant volatility</a:t>
            </a:r>
          </a:p>
          <a:p>
            <a:pPr lvl="1"/>
            <a:r>
              <a:rPr lang="en-US" sz="1600" smtClean="0"/>
              <a:t>No cash flow payouts during the life of the debt contract – no debt re-payments and no dividend payments</a:t>
            </a:r>
          </a:p>
          <a:p>
            <a:pPr lvl="1"/>
            <a:r>
              <a:rPr lang="en-US" sz="1600" smtClean="0"/>
              <a:t>APR is not violated</a:t>
            </a:r>
          </a:p>
        </p:txBody>
      </p:sp>
    </p:spTree>
  </p:cSld>
  <p:clrMapOvr>
    <a:masterClrMapping/>
  </p:clrMapOvr>
  <p:transition>
    <p:zoom/>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smtClean="0"/>
              <a:t>Merton‘s Structural Model (1974)</a:t>
            </a:r>
          </a:p>
        </p:txBody>
      </p:sp>
      <p:sp>
        <p:nvSpPr>
          <p:cNvPr id="97283" name="Rectangle 3"/>
          <p:cNvSpPr>
            <a:spLocks noGrp="1" noChangeArrowheads="1"/>
          </p:cNvSpPr>
          <p:nvPr>
            <p:ph type="body" idx="1"/>
          </p:nvPr>
        </p:nvSpPr>
        <p:spPr/>
        <p:txBody>
          <a:bodyPr/>
          <a:lstStyle/>
          <a:p>
            <a:pPr>
              <a:lnSpc>
                <a:spcPct val="90000"/>
              </a:lnSpc>
            </a:pPr>
            <a:r>
              <a:rPr lang="en-US" smtClean="0"/>
              <a:t>Assumes a simple capital structure with all debt represented by one zero coupon bond – problem in project finance because of amortization of bonds.</a:t>
            </a:r>
          </a:p>
          <a:p>
            <a:pPr>
              <a:lnSpc>
                <a:spcPct val="90000"/>
              </a:lnSpc>
            </a:pPr>
            <a:r>
              <a:rPr lang="en-US" smtClean="0"/>
              <a:t>We will derive the loss rates endogenously, together with the default probability</a:t>
            </a:r>
          </a:p>
          <a:p>
            <a:pPr>
              <a:lnSpc>
                <a:spcPct val="90000"/>
              </a:lnSpc>
            </a:pPr>
            <a:r>
              <a:rPr lang="en-US" smtClean="0"/>
              <a:t>Risky asset V, equity S, one zero bond B maturing at T and face value (incl. Accrued interest) F</a:t>
            </a:r>
          </a:p>
          <a:p>
            <a:pPr>
              <a:lnSpc>
                <a:spcPct val="90000"/>
              </a:lnSpc>
            </a:pPr>
            <a:r>
              <a:rPr lang="en-US" smtClean="0"/>
              <a:t>Default risk on the loan to the firm is tantamount to the firm‘s assets VT falling below the obligations to the debt holders F</a:t>
            </a:r>
          </a:p>
          <a:p>
            <a:pPr>
              <a:lnSpc>
                <a:spcPct val="90000"/>
              </a:lnSpc>
            </a:pPr>
            <a:r>
              <a:rPr lang="en-US" smtClean="0"/>
              <a:t>Credit risk exists as long as probability (V&lt;F)&gt;0</a:t>
            </a:r>
          </a:p>
          <a:p>
            <a:pPr>
              <a:lnSpc>
                <a:spcPct val="90000"/>
              </a:lnSpc>
            </a:pPr>
            <a:r>
              <a:rPr lang="en-US" smtClean="0"/>
              <a:t>This naturally implies that at t=0, B0&lt;Fe-rT; yT&gt;rf, where πT=yT-rf is the default spread which compensates the bond holder for taking the default risk</a:t>
            </a:r>
          </a:p>
        </p:txBody>
      </p:sp>
    </p:spTree>
  </p:cSld>
  <p:clrMapOvr>
    <a:masterClrMapping/>
  </p:clrMapOvr>
  <p:transition>
    <p:zoom/>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smtClean="0"/>
              <a:t>Merton Model Propositions</a:t>
            </a:r>
          </a:p>
        </p:txBody>
      </p:sp>
      <p:sp>
        <p:nvSpPr>
          <p:cNvPr id="98307" name="Rectangle 3"/>
          <p:cNvSpPr>
            <a:spLocks noGrp="1" noChangeArrowheads="1"/>
          </p:cNvSpPr>
          <p:nvPr>
            <p:ph type="body" idx="1"/>
          </p:nvPr>
        </p:nvSpPr>
        <p:spPr/>
        <p:txBody>
          <a:bodyPr/>
          <a:lstStyle/>
          <a:p>
            <a:pPr>
              <a:lnSpc>
                <a:spcPct val="90000"/>
              </a:lnSpc>
            </a:pPr>
            <a:r>
              <a:rPr lang="en-US" sz="1400" smtClean="0"/>
              <a:t>Face value of zero coupon debt is strike price</a:t>
            </a:r>
          </a:p>
          <a:p>
            <a:pPr>
              <a:lnSpc>
                <a:spcPct val="90000"/>
              </a:lnSpc>
            </a:pPr>
            <a:r>
              <a:rPr lang="en-US" sz="1400" smtClean="0"/>
              <a:t>Can use the Black-Scholes model with equity as a call or debt as a put option to directly measure the value of risky debt</a:t>
            </a:r>
          </a:p>
          <a:p>
            <a:pPr>
              <a:lnSpc>
                <a:spcPct val="90000"/>
              </a:lnSpc>
            </a:pPr>
            <a:r>
              <a:rPr lang="en-US" sz="1400" smtClean="0"/>
              <a:t>Can use to compute the required yield on a risky bond:</a:t>
            </a:r>
          </a:p>
          <a:p>
            <a:pPr lvl="1"/>
            <a:r>
              <a:rPr lang="en-US" sz="1400" smtClean="0"/>
              <a:t>PV of Debt = Face x (1+y)^t</a:t>
            </a:r>
          </a:p>
          <a:p>
            <a:pPr lvl="3"/>
            <a:r>
              <a:rPr lang="en-US" sz="1400" smtClean="0"/>
              <a:t>or</a:t>
            </a:r>
          </a:p>
          <a:p>
            <a:pPr lvl="1"/>
            <a:r>
              <a:rPr lang="en-US" sz="1400" smtClean="0"/>
              <a:t>(1+y)^t = PV/Face</a:t>
            </a:r>
          </a:p>
          <a:p>
            <a:pPr lvl="1"/>
            <a:r>
              <a:rPr lang="en-US" sz="1400" smtClean="0"/>
              <a:t>(1+y) = (PV/Face)^(1/t)</a:t>
            </a:r>
          </a:p>
          <a:p>
            <a:pPr lvl="1"/>
            <a:r>
              <a:rPr lang="en-US" sz="1400" smtClean="0"/>
              <a:t>y = (PV/Face)^(1/t) – 1</a:t>
            </a:r>
          </a:p>
          <a:p>
            <a:pPr lvl="1"/>
            <a:r>
              <a:rPr lang="en-US" sz="1400" smtClean="0"/>
              <a:t>With continual compounding = - Ln(PV/Face)/t</a:t>
            </a:r>
          </a:p>
          <a:p>
            <a:pPr>
              <a:lnSpc>
                <a:spcPct val="90000"/>
              </a:lnSpc>
            </a:pPr>
            <a:r>
              <a:rPr lang="en-US" sz="1400" smtClean="0"/>
              <a:t>Computation of the yield allows computation of the required credit spread and computation of debt value</a:t>
            </a:r>
          </a:p>
          <a:p>
            <a:pPr>
              <a:lnSpc>
                <a:spcPct val="90000"/>
              </a:lnSpc>
            </a:pPr>
            <a:r>
              <a:rPr lang="en-US" sz="1400" smtClean="0"/>
              <a:t>Borrower always holds a valuable default or repayment option.  If things go well repayment takes place, borrower pays interest and principal keeps the remaining upside, If things go bad, limited liability allows the borrower to default and walk away losing his/her equity.</a:t>
            </a:r>
          </a:p>
          <a:p>
            <a:pPr>
              <a:lnSpc>
                <a:spcPct val="90000"/>
              </a:lnSpc>
            </a:pPr>
            <a:endParaRPr lang="en-US" sz="1400" smtClean="0"/>
          </a:p>
        </p:txBody>
      </p:sp>
    </p:spTree>
  </p:cSld>
  <p:clrMapOvr>
    <a:masterClrMapping/>
  </p:clrMapOvr>
  <p:transition>
    <p:zoom/>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2"/>
          <p:cNvSpPr>
            <a:spLocks noGrp="1" noChangeArrowheads="1"/>
          </p:cNvSpPr>
          <p:nvPr>
            <p:ph type="title"/>
          </p:nvPr>
        </p:nvSpPr>
        <p:spPr/>
        <p:txBody>
          <a:bodyPr/>
          <a:lstStyle/>
          <a:p>
            <a:r>
              <a:rPr lang="en-US" sz="1800" smtClean="0">
                <a:solidFill>
                  <a:schemeClr val="tx1"/>
                </a:solidFill>
              </a:rPr>
              <a:t>Default Occurs at Maturity of Debt if V(T)&lt;F</a:t>
            </a:r>
          </a:p>
        </p:txBody>
      </p:sp>
      <p:graphicFrame>
        <p:nvGraphicFramePr>
          <p:cNvPr id="2050" name="Object 3"/>
          <p:cNvGraphicFramePr>
            <a:graphicFrameLocks noChangeAspect="1"/>
          </p:cNvGraphicFramePr>
          <p:nvPr>
            <p:ph sz="half" idx="4294967295"/>
          </p:nvPr>
        </p:nvGraphicFramePr>
        <p:xfrm>
          <a:off x="5018088" y="3009900"/>
          <a:ext cx="2147887" cy="506413"/>
        </p:xfrm>
        <a:graphic>
          <a:graphicData uri="http://schemas.openxmlformats.org/presentationml/2006/ole">
            <p:oleObj spid="_x0000_s2050" name="Formel" r:id="rId4" imgW="2095200" imgH="419040" progId="Equation.3">
              <p:embed/>
            </p:oleObj>
          </a:graphicData>
        </a:graphic>
      </p:graphicFrame>
      <p:sp>
        <p:nvSpPr>
          <p:cNvPr id="2053" name="Line 4"/>
          <p:cNvSpPr>
            <a:spLocks noChangeShapeType="1"/>
          </p:cNvSpPr>
          <p:nvPr/>
        </p:nvSpPr>
        <p:spPr bwMode="auto">
          <a:xfrm flipV="1">
            <a:off x="1187450" y="2276475"/>
            <a:ext cx="0" cy="3240088"/>
          </a:xfrm>
          <a:prstGeom prst="line">
            <a:avLst/>
          </a:prstGeom>
          <a:noFill/>
          <a:ln w="9525">
            <a:solidFill>
              <a:schemeClr val="tx1"/>
            </a:solidFill>
            <a:round/>
            <a:headEnd/>
            <a:tailEnd type="triangle" w="med" len="med"/>
          </a:ln>
        </p:spPr>
        <p:txBody>
          <a:bodyPr/>
          <a:lstStyle/>
          <a:p>
            <a:endParaRPr lang="en-US"/>
          </a:p>
        </p:txBody>
      </p:sp>
      <p:sp>
        <p:nvSpPr>
          <p:cNvPr id="2054" name="Line 5"/>
          <p:cNvSpPr>
            <a:spLocks noChangeShapeType="1"/>
          </p:cNvSpPr>
          <p:nvPr/>
        </p:nvSpPr>
        <p:spPr bwMode="auto">
          <a:xfrm>
            <a:off x="1187450" y="5516563"/>
            <a:ext cx="5761038" cy="0"/>
          </a:xfrm>
          <a:prstGeom prst="line">
            <a:avLst/>
          </a:prstGeom>
          <a:noFill/>
          <a:ln w="9525">
            <a:solidFill>
              <a:schemeClr val="tx1"/>
            </a:solidFill>
            <a:round/>
            <a:headEnd/>
            <a:tailEnd type="triangle" w="med" len="med"/>
          </a:ln>
        </p:spPr>
        <p:txBody>
          <a:bodyPr/>
          <a:lstStyle/>
          <a:p>
            <a:endParaRPr lang="en-US"/>
          </a:p>
        </p:txBody>
      </p:sp>
      <p:sp>
        <p:nvSpPr>
          <p:cNvPr id="2055" name="Line 6"/>
          <p:cNvSpPr>
            <a:spLocks noChangeShapeType="1"/>
          </p:cNvSpPr>
          <p:nvPr/>
        </p:nvSpPr>
        <p:spPr bwMode="auto">
          <a:xfrm>
            <a:off x="3203575" y="2492375"/>
            <a:ext cx="0" cy="3024188"/>
          </a:xfrm>
          <a:prstGeom prst="line">
            <a:avLst/>
          </a:prstGeom>
          <a:noFill/>
          <a:ln w="9525">
            <a:solidFill>
              <a:schemeClr val="tx1"/>
            </a:solidFill>
            <a:prstDash val="sysDot"/>
            <a:round/>
            <a:headEnd/>
            <a:tailEnd/>
          </a:ln>
        </p:spPr>
        <p:txBody>
          <a:bodyPr/>
          <a:lstStyle/>
          <a:p>
            <a:endParaRPr lang="en-US"/>
          </a:p>
        </p:txBody>
      </p:sp>
      <p:sp>
        <p:nvSpPr>
          <p:cNvPr id="2056" name="Line 7"/>
          <p:cNvSpPr>
            <a:spLocks noChangeShapeType="1"/>
          </p:cNvSpPr>
          <p:nvPr/>
        </p:nvSpPr>
        <p:spPr bwMode="auto">
          <a:xfrm>
            <a:off x="1187450" y="4652963"/>
            <a:ext cx="2016125" cy="0"/>
          </a:xfrm>
          <a:prstGeom prst="line">
            <a:avLst/>
          </a:prstGeom>
          <a:noFill/>
          <a:ln w="9525" cap="rnd">
            <a:solidFill>
              <a:schemeClr val="tx1"/>
            </a:solidFill>
            <a:prstDash val="sysDot"/>
            <a:round/>
            <a:headEnd/>
            <a:tailEnd/>
          </a:ln>
        </p:spPr>
        <p:txBody>
          <a:bodyPr/>
          <a:lstStyle/>
          <a:p>
            <a:endParaRPr lang="en-US"/>
          </a:p>
        </p:txBody>
      </p:sp>
      <p:sp>
        <p:nvSpPr>
          <p:cNvPr id="2057" name="Line 8"/>
          <p:cNvSpPr>
            <a:spLocks noChangeShapeType="1"/>
          </p:cNvSpPr>
          <p:nvPr/>
        </p:nvSpPr>
        <p:spPr bwMode="auto">
          <a:xfrm>
            <a:off x="1187450" y="3644900"/>
            <a:ext cx="2016125" cy="0"/>
          </a:xfrm>
          <a:prstGeom prst="line">
            <a:avLst/>
          </a:prstGeom>
          <a:noFill/>
          <a:ln w="9525" cap="rnd">
            <a:solidFill>
              <a:schemeClr val="tx1"/>
            </a:solidFill>
            <a:prstDash val="sysDot"/>
            <a:round/>
            <a:headEnd/>
            <a:tailEnd/>
          </a:ln>
        </p:spPr>
        <p:txBody>
          <a:bodyPr/>
          <a:lstStyle/>
          <a:p>
            <a:endParaRPr lang="en-US"/>
          </a:p>
        </p:txBody>
      </p:sp>
      <p:sp>
        <p:nvSpPr>
          <p:cNvPr id="2058" name="Line 9"/>
          <p:cNvSpPr>
            <a:spLocks noChangeShapeType="1"/>
          </p:cNvSpPr>
          <p:nvPr/>
        </p:nvSpPr>
        <p:spPr bwMode="auto">
          <a:xfrm flipV="1">
            <a:off x="1187450" y="3789363"/>
            <a:ext cx="2016125" cy="431800"/>
          </a:xfrm>
          <a:prstGeom prst="line">
            <a:avLst/>
          </a:prstGeom>
          <a:noFill/>
          <a:ln w="9525">
            <a:solidFill>
              <a:schemeClr val="tx1"/>
            </a:solidFill>
            <a:prstDash val="dash"/>
            <a:round/>
            <a:headEnd/>
            <a:tailEnd/>
          </a:ln>
        </p:spPr>
        <p:txBody>
          <a:bodyPr/>
          <a:lstStyle/>
          <a:p>
            <a:endParaRPr lang="en-US"/>
          </a:p>
        </p:txBody>
      </p:sp>
      <p:sp>
        <p:nvSpPr>
          <p:cNvPr id="2059" name="Freeform 10"/>
          <p:cNvSpPr>
            <a:spLocks/>
          </p:cNvSpPr>
          <p:nvPr/>
        </p:nvSpPr>
        <p:spPr bwMode="auto">
          <a:xfrm>
            <a:off x="1233488" y="3657600"/>
            <a:ext cx="1946275" cy="682625"/>
          </a:xfrm>
          <a:custGeom>
            <a:avLst/>
            <a:gdLst>
              <a:gd name="T0" fmla="*/ 0 w 1226"/>
              <a:gd name="T1" fmla="*/ 320 h 430"/>
              <a:gd name="T2" fmla="*/ 9 w 1226"/>
              <a:gd name="T3" fmla="*/ 293 h 430"/>
              <a:gd name="T4" fmla="*/ 28 w 1226"/>
              <a:gd name="T5" fmla="*/ 274 h 430"/>
              <a:gd name="T6" fmla="*/ 64 w 1226"/>
              <a:gd name="T7" fmla="*/ 329 h 430"/>
              <a:gd name="T8" fmla="*/ 92 w 1226"/>
              <a:gd name="T9" fmla="*/ 375 h 430"/>
              <a:gd name="T10" fmla="*/ 146 w 1226"/>
              <a:gd name="T11" fmla="*/ 430 h 430"/>
              <a:gd name="T12" fmla="*/ 174 w 1226"/>
              <a:gd name="T13" fmla="*/ 421 h 430"/>
              <a:gd name="T14" fmla="*/ 210 w 1226"/>
              <a:gd name="T15" fmla="*/ 366 h 430"/>
              <a:gd name="T16" fmla="*/ 220 w 1226"/>
              <a:gd name="T17" fmla="*/ 320 h 430"/>
              <a:gd name="T18" fmla="*/ 229 w 1226"/>
              <a:gd name="T19" fmla="*/ 293 h 430"/>
              <a:gd name="T20" fmla="*/ 256 w 1226"/>
              <a:gd name="T21" fmla="*/ 347 h 430"/>
              <a:gd name="T22" fmla="*/ 284 w 1226"/>
              <a:gd name="T23" fmla="*/ 338 h 430"/>
              <a:gd name="T24" fmla="*/ 293 w 1226"/>
              <a:gd name="T25" fmla="*/ 302 h 430"/>
              <a:gd name="T26" fmla="*/ 320 w 1226"/>
              <a:gd name="T27" fmla="*/ 247 h 430"/>
              <a:gd name="T28" fmla="*/ 366 w 1226"/>
              <a:gd name="T29" fmla="*/ 357 h 430"/>
              <a:gd name="T30" fmla="*/ 421 w 1226"/>
              <a:gd name="T31" fmla="*/ 293 h 430"/>
              <a:gd name="T32" fmla="*/ 485 w 1226"/>
              <a:gd name="T33" fmla="*/ 183 h 430"/>
              <a:gd name="T34" fmla="*/ 540 w 1226"/>
              <a:gd name="T35" fmla="*/ 274 h 430"/>
              <a:gd name="T36" fmla="*/ 576 w 1226"/>
              <a:gd name="T37" fmla="*/ 219 h 430"/>
              <a:gd name="T38" fmla="*/ 585 w 1226"/>
              <a:gd name="T39" fmla="*/ 192 h 430"/>
              <a:gd name="T40" fmla="*/ 613 w 1226"/>
              <a:gd name="T41" fmla="*/ 174 h 430"/>
              <a:gd name="T42" fmla="*/ 622 w 1226"/>
              <a:gd name="T43" fmla="*/ 238 h 430"/>
              <a:gd name="T44" fmla="*/ 640 w 1226"/>
              <a:gd name="T45" fmla="*/ 265 h 430"/>
              <a:gd name="T46" fmla="*/ 649 w 1226"/>
              <a:gd name="T47" fmla="*/ 238 h 430"/>
              <a:gd name="T48" fmla="*/ 668 w 1226"/>
              <a:gd name="T49" fmla="*/ 210 h 430"/>
              <a:gd name="T50" fmla="*/ 695 w 1226"/>
              <a:gd name="T51" fmla="*/ 192 h 430"/>
              <a:gd name="T52" fmla="*/ 722 w 1226"/>
              <a:gd name="T53" fmla="*/ 210 h 430"/>
              <a:gd name="T54" fmla="*/ 759 w 1226"/>
              <a:gd name="T55" fmla="*/ 265 h 430"/>
              <a:gd name="T56" fmla="*/ 768 w 1226"/>
              <a:gd name="T57" fmla="*/ 238 h 430"/>
              <a:gd name="T58" fmla="*/ 796 w 1226"/>
              <a:gd name="T59" fmla="*/ 219 h 430"/>
              <a:gd name="T60" fmla="*/ 805 w 1226"/>
              <a:gd name="T61" fmla="*/ 183 h 430"/>
              <a:gd name="T62" fmla="*/ 832 w 1226"/>
              <a:gd name="T63" fmla="*/ 174 h 430"/>
              <a:gd name="T64" fmla="*/ 841 w 1226"/>
              <a:gd name="T65" fmla="*/ 137 h 430"/>
              <a:gd name="T66" fmla="*/ 869 w 1226"/>
              <a:gd name="T67" fmla="*/ 110 h 430"/>
              <a:gd name="T68" fmla="*/ 878 w 1226"/>
              <a:gd name="T69" fmla="*/ 82 h 430"/>
              <a:gd name="T70" fmla="*/ 905 w 1226"/>
              <a:gd name="T71" fmla="*/ 73 h 430"/>
              <a:gd name="T72" fmla="*/ 924 w 1226"/>
              <a:gd name="T73" fmla="*/ 0 h 430"/>
              <a:gd name="T74" fmla="*/ 960 w 1226"/>
              <a:gd name="T75" fmla="*/ 247 h 430"/>
              <a:gd name="T76" fmla="*/ 1015 w 1226"/>
              <a:gd name="T77" fmla="*/ 238 h 430"/>
              <a:gd name="T78" fmla="*/ 1024 w 1226"/>
              <a:gd name="T79" fmla="*/ 210 h 430"/>
              <a:gd name="T80" fmla="*/ 1052 w 1226"/>
              <a:gd name="T81" fmla="*/ 192 h 430"/>
              <a:gd name="T82" fmla="*/ 1125 w 1226"/>
              <a:gd name="T83" fmla="*/ 91 h 430"/>
              <a:gd name="T84" fmla="*/ 1170 w 1226"/>
              <a:gd name="T85" fmla="*/ 55 h 430"/>
              <a:gd name="T86" fmla="*/ 1180 w 1226"/>
              <a:gd name="T87" fmla="*/ 91 h 430"/>
              <a:gd name="T88" fmla="*/ 1225 w 1226"/>
              <a:gd name="T89" fmla="*/ 9 h 430"/>
              <a:gd name="T90" fmla="*/ 1216 w 1226"/>
              <a:gd name="T91" fmla="*/ 0 h 43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226"/>
              <a:gd name="T139" fmla="*/ 0 h 430"/>
              <a:gd name="T140" fmla="*/ 1226 w 1226"/>
              <a:gd name="T141" fmla="*/ 430 h 43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226" h="430">
                <a:moveTo>
                  <a:pt x="0" y="320"/>
                </a:moveTo>
                <a:cubicBezTo>
                  <a:pt x="3" y="311"/>
                  <a:pt x="4" y="301"/>
                  <a:pt x="9" y="293"/>
                </a:cubicBezTo>
                <a:cubicBezTo>
                  <a:pt x="14" y="285"/>
                  <a:pt x="21" y="269"/>
                  <a:pt x="28" y="274"/>
                </a:cubicBezTo>
                <a:cubicBezTo>
                  <a:pt x="46" y="286"/>
                  <a:pt x="64" y="329"/>
                  <a:pt x="64" y="329"/>
                </a:cubicBezTo>
                <a:cubicBezTo>
                  <a:pt x="89" y="405"/>
                  <a:pt x="54" y="315"/>
                  <a:pt x="92" y="375"/>
                </a:cubicBezTo>
                <a:cubicBezTo>
                  <a:pt x="115" y="411"/>
                  <a:pt x="98" y="414"/>
                  <a:pt x="146" y="430"/>
                </a:cubicBezTo>
                <a:cubicBezTo>
                  <a:pt x="155" y="427"/>
                  <a:pt x="167" y="428"/>
                  <a:pt x="174" y="421"/>
                </a:cubicBezTo>
                <a:cubicBezTo>
                  <a:pt x="189" y="406"/>
                  <a:pt x="210" y="366"/>
                  <a:pt x="210" y="366"/>
                </a:cubicBezTo>
                <a:cubicBezTo>
                  <a:pt x="213" y="351"/>
                  <a:pt x="216" y="335"/>
                  <a:pt x="220" y="320"/>
                </a:cubicBezTo>
                <a:cubicBezTo>
                  <a:pt x="222" y="311"/>
                  <a:pt x="220" y="293"/>
                  <a:pt x="229" y="293"/>
                </a:cubicBezTo>
                <a:cubicBezTo>
                  <a:pt x="241" y="293"/>
                  <a:pt x="254" y="340"/>
                  <a:pt x="256" y="347"/>
                </a:cubicBezTo>
                <a:cubicBezTo>
                  <a:pt x="265" y="344"/>
                  <a:pt x="278" y="346"/>
                  <a:pt x="284" y="338"/>
                </a:cubicBezTo>
                <a:cubicBezTo>
                  <a:pt x="292" y="328"/>
                  <a:pt x="290" y="314"/>
                  <a:pt x="293" y="302"/>
                </a:cubicBezTo>
                <a:cubicBezTo>
                  <a:pt x="303" y="268"/>
                  <a:pt x="299" y="278"/>
                  <a:pt x="320" y="247"/>
                </a:cubicBezTo>
                <a:cubicBezTo>
                  <a:pt x="367" y="317"/>
                  <a:pt x="353" y="280"/>
                  <a:pt x="366" y="357"/>
                </a:cubicBezTo>
                <a:cubicBezTo>
                  <a:pt x="401" y="332"/>
                  <a:pt x="392" y="320"/>
                  <a:pt x="421" y="293"/>
                </a:cubicBezTo>
                <a:cubicBezTo>
                  <a:pt x="435" y="248"/>
                  <a:pt x="459" y="220"/>
                  <a:pt x="485" y="183"/>
                </a:cubicBezTo>
                <a:cubicBezTo>
                  <a:pt x="528" y="249"/>
                  <a:pt x="511" y="219"/>
                  <a:pt x="540" y="274"/>
                </a:cubicBezTo>
                <a:cubicBezTo>
                  <a:pt x="552" y="256"/>
                  <a:pt x="564" y="237"/>
                  <a:pt x="576" y="219"/>
                </a:cubicBezTo>
                <a:cubicBezTo>
                  <a:pt x="581" y="211"/>
                  <a:pt x="579" y="199"/>
                  <a:pt x="585" y="192"/>
                </a:cubicBezTo>
                <a:cubicBezTo>
                  <a:pt x="592" y="183"/>
                  <a:pt x="604" y="180"/>
                  <a:pt x="613" y="174"/>
                </a:cubicBezTo>
                <a:cubicBezTo>
                  <a:pt x="616" y="195"/>
                  <a:pt x="616" y="217"/>
                  <a:pt x="622" y="238"/>
                </a:cubicBezTo>
                <a:cubicBezTo>
                  <a:pt x="625" y="248"/>
                  <a:pt x="629" y="265"/>
                  <a:pt x="640" y="265"/>
                </a:cubicBezTo>
                <a:cubicBezTo>
                  <a:pt x="649" y="265"/>
                  <a:pt x="645" y="246"/>
                  <a:pt x="649" y="238"/>
                </a:cubicBezTo>
                <a:cubicBezTo>
                  <a:pt x="654" y="228"/>
                  <a:pt x="662" y="219"/>
                  <a:pt x="668" y="210"/>
                </a:cubicBezTo>
                <a:cubicBezTo>
                  <a:pt x="702" y="107"/>
                  <a:pt x="674" y="160"/>
                  <a:pt x="695" y="192"/>
                </a:cubicBezTo>
                <a:cubicBezTo>
                  <a:pt x="701" y="201"/>
                  <a:pt x="713" y="204"/>
                  <a:pt x="722" y="210"/>
                </a:cubicBezTo>
                <a:cubicBezTo>
                  <a:pt x="725" y="219"/>
                  <a:pt x="730" y="272"/>
                  <a:pt x="759" y="265"/>
                </a:cubicBezTo>
                <a:cubicBezTo>
                  <a:pt x="768" y="263"/>
                  <a:pt x="762" y="245"/>
                  <a:pt x="768" y="238"/>
                </a:cubicBezTo>
                <a:cubicBezTo>
                  <a:pt x="775" y="229"/>
                  <a:pt x="787" y="225"/>
                  <a:pt x="796" y="219"/>
                </a:cubicBezTo>
                <a:cubicBezTo>
                  <a:pt x="799" y="207"/>
                  <a:pt x="797" y="193"/>
                  <a:pt x="805" y="183"/>
                </a:cubicBezTo>
                <a:cubicBezTo>
                  <a:pt x="811" y="176"/>
                  <a:pt x="826" y="181"/>
                  <a:pt x="832" y="174"/>
                </a:cubicBezTo>
                <a:cubicBezTo>
                  <a:pt x="840" y="164"/>
                  <a:pt x="835" y="148"/>
                  <a:pt x="841" y="137"/>
                </a:cubicBezTo>
                <a:cubicBezTo>
                  <a:pt x="847" y="126"/>
                  <a:pt x="860" y="119"/>
                  <a:pt x="869" y="110"/>
                </a:cubicBezTo>
                <a:cubicBezTo>
                  <a:pt x="872" y="101"/>
                  <a:pt x="871" y="89"/>
                  <a:pt x="878" y="82"/>
                </a:cubicBezTo>
                <a:cubicBezTo>
                  <a:pt x="885" y="75"/>
                  <a:pt x="900" y="81"/>
                  <a:pt x="905" y="73"/>
                </a:cubicBezTo>
                <a:cubicBezTo>
                  <a:pt x="919" y="52"/>
                  <a:pt x="915" y="24"/>
                  <a:pt x="924" y="0"/>
                </a:cubicBezTo>
                <a:cubicBezTo>
                  <a:pt x="933" y="78"/>
                  <a:pt x="936" y="173"/>
                  <a:pt x="960" y="247"/>
                </a:cubicBezTo>
                <a:cubicBezTo>
                  <a:pt x="978" y="244"/>
                  <a:pt x="999" y="247"/>
                  <a:pt x="1015" y="238"/>
                </a:cubicBezTo>
                <a:cubicBezTo>
                  <a:pt x="1023" y="233"/>
                  <a:pt x="1018" y="218"/>
                  <a:pt x="1024" y="210"/>
                </a:cubicBezTo>
                <a:cubicBezTo>
                  <a:pt x="1031" y="201"/>
                  <a:pt x="1043" y="198"/>
                  <a:pt x="1052" y="192"/>
                </a:cubicBezTo>
                <a:cubicBezTo>
                  <a:pt x="1072" y="131"/>
                  <a:pt x="1066" y="121"/>
                  <a:pt x="1125" y="91"/>
                </a:cubicBezTo>
                <a:cubicBezTo>
                  <a:pt x="1130" y="77"/>
                  <a:pt x="1135" y="35"/>
                  <a:pt x="1170" y="55"/>
                </a:cubicBezTo>
                <a:cubicBezTo>
                  <a:pt x="1181" y="61"/>
                  <a:pt x="1177" y="79"/>
                  <a:pt x="1180" y="91"/>
                </a:cubicBezTo>
                <a:cubicBezTo>
                  <a:pt x="1186" y="81"/>
                  <a:pt x="1223" y="18"/>
                  <a:pt x="1225" y="9"/>
                </a:cubicBezTo>
                <a:cubicBezTo>
                  <a:pt x="1226" y="5"/>
                  <a:pt x="1219" y="3"/>
                  <a:pt x="1216" y="0"/>
                </a:cubicBezTo>
              </a:path>
            </a:pathLst>
          </a:custGeom>
          <a:noFill/>
          <a:ln w="9525">
            <a:solidFill>
              <a:schemeClr val="tx1"/>
            </a:solidFill>
            <a:round/>
            <a:headEnd/>
            <a:tailEnd/>
          </a:ln>
        </p:spPr>
        <p:txBody>
          <a:bodyPr/>
          <a:lstStyle/>
          <a:p>
            <a:endParaRPr lang="en-US"/>
          </a:p>
        </p:txBody>
      </p:sp>
      <p:sp>
        <p:nvSpPr>
          <p:cNvPr id="2060" name="Freeform 11"/>
          <p:cNvSpPr>
            <a:spLocks/>
          </p:cNvSpPr>
          <p:nvPr/>
        </p:nvSpPr>
        <p:spPr bwMode="auto">
          <a:xfrm>
            <a:off x="3482975" y="2395538"/>
            <a:ext cx="561975" cy="2960687"/>
          </a:xfrm>
          <a:custGeom>
            <a:avLst/>
            <a:gdLst>
              <a:gd name="T0" fmla="*/ 9 w 354"/>
              <a:gd name="T1" fmla="*/ 0 h 1865"/>
              <a:gd name="T2" fmla="*/ 37 w 354"/>
              <a:gd name="T3" fmla="*/ 265 h 1865"/>
              <a:gd name="T4" fmla="*/ 83 w 354"/>
              <a:gd name="T5" fmla="*/ 347 h 1865"/>
              <a:gd name="T6" fmla="*/ 101 w 354"/>
              <a:gd name="T7" fmla="*/ 374 h 1865"/>
              <a:gd name="T8" fmla="*/ 137 w 354"/>
              <a:gd name="T9" fmla="*/ 448 h 1865"/>
              <a:gd name="T10" fmla="*/ 174 w 354"/>
              <a:gd name="T11" fmla="*/ 539 h 1865"/>
              <a:gd name="T12" fmla="*/ 183 w 354"/>
              <a:gd name="T13" fmla="*/ 576 h 1865"/>
              <a:gd name="T14" fmla="*/ 211 w 354"/>
              <a:gd name="T15" fmla="*/ 594 h 1865"/>
              <a:gd name="T16" fmla="*/ 247 w 354"/>
              <a:gd name="T17" fmla="*/ 685 h 1865"/>
              <a:gd name="T18" fmla="*/ 256 w 354"/>
              <a:gd name="T19" fmla="*/ 722 h 1865"/>
              <a:gd name="T20" fmla="*/ 275 w 354"/>
              <a:gd name="T21" fmla="*/ 740 h 1865"/>
              <a:gd name="T22" fmla="*/ 320 w 354"/>
              <a:gd name="T23" fmla="*/ 859 h 1865"/>
              <a:gd name="T24" fmla="*/ 265 w 354"/>
              <a:gd name="T25" fmla="*/ 1417 h 1865"/>
              <a:gd name="T26" fmla="*/ 192 w 354"/>
              <a:gd name="T27" fmla="*/ 1545 h 1865"/>
              <a:gd name="T28" fmla="*/ 147 w 354"/>
              <a:gd name="T29" fmla="*/ 1636 h 1865"/>
              <a:gd name="T30" fmla="*/ 110 w 354"/>
              <a:gd name="T31" fmla="*/ 1718 h 1865"/>
              <a:gd name="T32" fmla="*/ 0 w 354"/>
              <a:gd name="T33" fmla="*/ 1865 h 186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4"/>
              <a:gd name="T52" fmla="*/ 0 h 1865"/>
              <a:gd name="T53" fmla="*/ 354 w 354"/>
              <a:gd name="T54" fmla="*/ 1865 h 186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4" h="1865">
                <a:moveTo>
                  <a:pt x="9" y="0"/>
                </a:moveTo>
                <a:cubicBezTo>
                  <a:pt x="20" y="91"/>
                  <a:pt x="27" y="172"/>
                  <a:pt x="37" y="265"/>
                </a:cubicBezTo>
                <a:cubicBezTo>
                  <a:pt x="40" y="294"/>
                  <a:pt x="71" y="329"/>
                  <a:pt x="83" y="347"/>
                </a:cubicBezTo>
                <a:cubicBezTo>
                  <a:pt x="89" y="356"/>
                  <a:pt x="101" y="374"/>
                  <a:pt x="101" y="374"/>
                </a:cubicBezTo>
                <a:cubicBezTo>
                  <a:pt x="122" y="437"/>
                  <a:pt x="106" y="415"/>
                  <a:pt x="137" y="448"/>
                </a:cubicBezTo>
                <a:cubicBezTo>
                  <a:pt x="146" y="482"/>
                  <a:pt x="165" y="506"/>
                  <a:pt x="174" y="539"/>
                </a:cubicBezTo>
                <a:cubicBezTo>
                  <a:pt x="177" y="551"/>
                  <a:pt x="176" y="565"/>
                  <a:pt x="183" y="576"/>
                </a:cubicBezTo>
                <a:cubicBezTo>
                  <a:pt x="189" y="585"/>
                  <a:pt x="202" y="588"/>
                  <a:pt x="211" y="594"/>
                </a:cubicBezTo>
                <a:cubicBezTo>
                  <a:pt x="233" y="662"/>
                  <a:pt x="220" y="632"/>
                  <a:pt x="247" y="685"/>
                </a:cubicBezTo>
                <a:cubicBezTo>
                  <a:pt x="250" y="697"/>
                  <a:pt x="250" y="711"/>
                  <a:pt x="256" y="722"/>
                </a:cubicBezTo>
                <a:cubicBezTo>
                  <a:pt x="260" y="730"/>
                  <a:pt x="271" y="732"/>
                  <a:pt x="275" y="740"/>
                </a:cubicBezTo>
                <a:cubicBezTo>
                  <a:pt x="291" y="773"/>
                  <a:pt x="308" y="824"/>
                  <a:pt x="320" y="859"/>
                </a:cubicBezTo>
                <a:cubicBezTo>
                  <a:pt x="318" y="936"/>
                  <a:pt x="354" y="1285"/>
                  <a:pt x="265" y="1417"/>
                </a:cubicBezTo>
                <a:cubicBezTo>
                  <a:pt x="248" y="1468"/>
                  <a:pt x="231" y="1506"/>
                  <a:pt x="192" y="1545"/>
                </a:cubicBezTo>
                <a:cubicBezTo>
                  <a:pt x="181" y="1578"/>
                  <a:pt x="161" y="1604"/>
                  <a:pt x="147" y="1636"/>
                </a:cubicBezTo>
                <a:cubicBezTo>
                  <a:pt x="135" y="1663"/>
                  <a:pt x="125" y="1693"/>
                  <a:pt x="110" y="1718"/>
                </a:cubicBezTo>
                <a:cubicBezTo>
                  <a:pt x="77" y="1774"/>
                  <a:pt x="0" y="1794"/>
                  <a:pt x="0" y="1865"/>
                </a:cubicBezTo>
              </a:path>
            </a:pathLst>
          </a:custGeom>
          <a:noFill/>
          <a:ln w="9525">
            <a:solidFill>
              <a:schemeClr val="hlink"/>
            </a:solidFill>
            <a:round/>
            <a:headEnd/>
            <a:tailEnd/>
          </a:ln>
        </p:spPr>
        <p:txBody>
          <a:bodyPr/>
          <a:lstStyle/>
          <a:p>
            <a:endParaRPr lang="en-US"/>
          </a:p>
        </p:txBody>
      </p:sp>
      <p:sp>
        <p:nvSpPr>
          <p:cNvPr id="2061" name="Line 12"/>
          <p:cNvSpPr>
            <a:spLocks noChangeShapeType="1"/>
          </p:cNvSpPr>
          <p:nvPr/>
        </p:nvSpPr>
        <p:spPr bwMode="auto">
          <a:xfrm>
            <a:off x="3203575" y="4652963"/>
            <a:ext cx="647700" cy="0"/>
          </a:xfrm>
          <a:prstGeom prst="line">
            <a:avLst/>
          </a:prstGeom>
          <a:noFill/>
          <a:ln w="9525">
            <a:solidFill>
              <a:schemeClr val="tx1"/>
            </a:solidFill>
            <a:round/>
            <a:headEnd/>
            <a:tailEnd/>
          </a:ln>
        </p:spPr>
        <p:txBody>
          <a:bodyPr/>
          <a:lstStyle/>
          <a:p>
            <a:endParaRPr lang="en-US"/>
          </a:p>
        </p:txBody>
      </p:sp>
      <p:sp>
        <p:nvSpPr>
          <p:cNvPr id="2062" name="Line 13"/>
          <p:cNvSpPr>
            <a:spLocks noChangeShapeType="1"/>
          </p:cNvSpPr>
          <p:nvPr/>
        </p:nvSpPr>
        <p:spPr bwMode="auto">
          <a:xfrm>
            <a:off x="3203575" y="4797425"/>
            <a:ext cx="647700" cy="0"/>
          </a:xfrm>
          <a:prstGeom prst="line">
            <a:avLst/>
          </a:prstGeom>
          <a:noFill/>
          <a:ln w="9525">
            <a:solidFill>
              <a:schemeClr val="tx1"/>
            </a:solidFill>
            <a:round/>
            <a:headEnd/>
            <a:tailEnd/>
          </a:ln>
        </p:spPr>
        <p:txBody>
          <a:bodyPr/>
          <a:lstStyle/>
          <a:p>
            <a:endParaRPr lang="en-US"/>
          </a:p>
        </p:txBody>
      </p:sp>
      <p:sp>
        <p:nvSpPr>
          <p:cNvPr id="2063" name="Line 14"/>
          <p:cNvSpPr>
            <a:spLocks noChangeShapeType="1"/>
          </p:cNvSpPr>
          <p:nvPr/>
        </p:nvSpPr>
        <p:spPr bwMode="auto">
          <a:xfrm>
            <a:off x="3203575" y="5013325"/>
            <a:ext cx="504825" cy="0"/>
          </a:xfrm>
          <a:prstGeom prst="line">
            <a:avLst/>
          </a:prstGeom>
          <a:noFill/>
          <a:ln w="9525">
            <a:solidFill>
              <a:schemeClr val="tx1"/>
            </a:solidFill>
            <a:round/>
            <a:headEnd/>
            <a:tailEnd/>
          </a:ln>
        </p:spPr>
        <p:txBody>
          <a:bodyPr/>
          <a:lstStyle/>
          <a:p>
            <a:endParaRPr lang="en-US"/>
          </a:p>
        </p:txBody>
      </p:sp>
      <p:sp>
        <p:nvSpPr>
          <p:cNvPr id="2064" name="Line 15"/>
          <p:cNvSpPr>
            <a:spLocks noChangeShapeType="1"/>
          </p:cNvSpPr>
          <p:nvPr/>
        </p:nvSpPr>
        <p:spPr bwMode="auto">
          <a:xfrm>
            <a:off x="3203575" y="5229225"/>
            <a:ext cx="360363" cy="0"/>
          </a:xfrm>
          <a:prstGeom prst="line">
            <a:avLst/>
          </a:prstGeom>
          <a:noFill/>
          <a:ln w="9525">
            <a:solidFill>
              <a:schemeClr val="tx1"/>
            </a:solidFill>
            <a:round/>
            <a:headEnd/>
            <a:tailEnd/>
          </a:ln>
        </p:spPr>
        <p:txBody>
          <a:bodyPr/>
          <a:lstStyle/>
          <a:p>
            <a:endParaRPr lang="en-US"/>
          </a:p>
        </p:txBody>
      </p:sp>
      <p:sp>
        <p:nvSpPr>
          <p:cNvPr id="2065" name="Line 16"/>
          <p:cNvSpPr>
            <a:spLocks noChangeShapeType="1"/>
          </p:cNvSpPr>
          <p:nvPr/>
        </p:nvSpPr>
        <p:spPr bwMode="auto">
          <a:xfrm>
            <a:off x="3203575" y="5373688"/>
            <a:ext cx="288925" cy="0"/>
          </a:xfrm>
          <a:prstGeom prst="line">
            <a:avLst/>
          </a:prstGeom>
          <a:noFill/>
          <a:ln w="9525">
            <a:solidFill>
              <a:schemeClr val="tx1"/>
            </a:solidFill>
            <a:round/>
            <a:headEnd/>
            <a:tailEnd/>
          </a:ln>
        </p:spPr>
        <p:txBody>
          <a:bodyPr/>
          <a:lstStyle/>
          <a:p>
            <a:endParaRPr lang="en-US"/>
          </a:p>
        </p:txBody>
      </p:sp>
      <p:sp>
        <p:nvSpPr>
          <p:cNvPr id="2066" name="Text Box 17"/>
          <p:cNvSpPr txBox="1">
            <a:spLocks noChangeArrowheads="1"/>
          </p:cNvSpPr>
          <p:nvPr/>
        </p:nvSpPr>
        <p:spPr bwMode="auto">
          <a:xfrm>
            <a:off x="6948488" y="5651500"/>
            <a:ext cx="719137" cy="304800"/>
          </a:xfrm>
          <a:prstGeom prst="rect">
            <a:avLst/>
          </a:prstGeom>
          <a:noFill/>
          <a:ln w="9525">
            <a:noFill/>
            <a:miter lim="800000"/>
            <a:headEnd/>
            <a:tailEnd/>
          </a:ln>
        </p:spPr>
        <p:txBody>
          <a:bodyPr>
            <a:spAutoFit/>
          </a:bodyPr>
          <a:lstStyle/>
          <a:p>
            <a:pPr algn="l" eaLnBrk="1" hangingPunct="1">
              <a:spcBef>
                <a:spcPct val="50000"/>
              </a:spcBef>
            </a:pPr>
            <a:r>
              <a:rPr lang="de-DE" sz="1400"/>
              <a:t>Time</a:t>
            </a:r>
          </a:p>
        </p:txBody>
      </p:sp>
      <p:sp>
        <p:nvSpPr>
          <p:cNvPr id="2067" name="Text Box 18"/>
          <p:cNvSpPr txBox="1">
            <a:spLocks noChangeArrowheads="1"/>
          </p:cNvSpPr>
          <p:nvPr/>
        </p:nvSpPr>
        <p:spPr bwMode="auto">
          <a:xfrm>
            <a:off x="3059113" y="5651500"/>
            <a:ext cx="288925" cy="304800"/>
          </a:xfrm>
          <a:prstGeom prst="rect">
            <a:avLst/>
          </a:prstGeom>
          <a:noFill/>
          <a:ln w="9525">
            <a:noFill/>
            <a:miter lim="800000"/>
            <a:headEnd/>
            <a:tailEnd/>
          </a:ln>
        </p:spPr>
        <p:txBody>
          <a:bodyPr>
            <a:spAutoFit/>
          </a:bodyPr>
          <a:lstStyle/>
          <a:p>
            <a:pPr algn="l" eaLnBrk="1" hangingPunct="1">
              <a:spcBef>
                <a:spcPct val="50000"/>
              </a:spcBef>
            </a:pPr>
            <a:r>
              <a:rPr lang="de-DE" sz="1400"/>
              <a:t>T</a:t>
            </a:r>
          </a:p>
        </p:txBody>
      </p:sp>
      <p:sp>
        <p:nvSpPr>
          <p:cNvPr id="2068" name="Text Box 19"/>
          <p:cNvSpPr txBox="1">
            <a:spLocks noChangeArrowheads="1"/>
          </p:cNvSpPr>
          <p:nvPr/>
        </p:nvSpPr>
        <p:spPr bwMode="auto">
          <a:xfrm>
            <a:off x="684213" y="4508500"/>
            <a:ext cx="431800" cy="366713"/>
          </a:xfrm>
          <a:prstGeom prst="rect">
            <a:avLst/>
          </a:prstGeom>
          <a:noFill/>
          <a:ln w="9525">
            <a:noFill/>
            <a:miter lim="800000"/>
            <a:headEnd/>
            <a:tailEnd/>
          </a:ln>
        </p:spPr>
        <p:txBody>
          <a:bodyPr>
            <a:spAutoFit/>
          </a:bodyPr>
          <a:lstStyle/>
          <a:p>
            <a:pPr algn="l" eaLnBrk="1" hangingPunct="1">
              <a:spcBef>
                <a:spcPct val="50000"/>
              </a:spcBef>
            </a:pPr>
            <a:r>
              <a:rPr lang="de-DE" sz="1800"/>
              <a:t>F</a:t>
            </a:r>
          </a:p>
        </p:txBody>
      </p:sp>
      <p:sp>
        <p:nvSpPr>
          <p:cNvPr id="2069" name="Text Box 20"/>
          <p:cNvSpPr txBox="1">
            <a:spLocks noChangeArrowheads="1"/>
          </p:cNvSpPr>
          <p:nvPr/>
        </p:nvSpPr>
        <p:spPr bwMode="auto">
          <a:xfrm>
            <a:off x="684213" y="4076700"/>
            <a:ext cx="431800" cy="304800"/>
          </a:xfrm>
          <a:prstGeom prst="rect">
            <a:avLst/>
          </a:prstGeom>
          <a:noFill/>
          <a:ln w="9525">
            <a:noFill/>
            <a:miter lim="800000"/>
            <a:headEnd/>
            <a:tailEnd/>
          </a:ln>
        </p:spPr>
        <p:txBody>
          <a:bodyPr>
            <a:spAutoFit/>
          </a:bodyPr>
          <a:lstStyle/>
          <a:p>
            <a:pPr algn="l" eaLnBrk="1" hangingPunct="1">
              <a:spcBef>
                <a:spcPct val="50000"/>
              </a:spcBef>
            </a:pPr>
            <a:r>
              <a:rPr lang="de-DE" sz="1400"/>
              <a:t>V</a:t>
            </a:r>
            <a:r>
              <a:rPr lang="de-DE" sz="1400" baseline="-25000"/>
              <a:t>0</a:t>
            </a:r>
          </a:p>
        </p:txBody>
      </p:sp>
      <p:sp>
        <p:nvSpPr>
          <p:cNvPr id="2070" name="Text Box 21"/>
          <p:cNvSpPr txBox="1">
            <a:spLocks noChangeArrowheads="1"/>
          </p:cNvSpPr>
          <p:nvPr/>
        </p:nvSpPr>
        <p:spPr bwMode="auto">
          <a:xfrm>
            <a:off x="684213" y="3500438"/>
            <a:ext cx="431800" cy="366712"/>
          </a:xfrm>
          <a:prstGeom prst="rect">
            <a:avLst/>
          </a:prstGeom>
          <a:noFill/>
          <a:ln w="9525">
            <a:noFill/>
            <a:miter lim="800000"/>
            <a:headEnd/>
            <a:tailEnd/>
          </a:ln>
        </p:spPr>
        <p:txBody>
          <a:bodyPr>
            <a:spAutoFit/>
          </a:bodyPr>
          <a:lstStyle/>
          <a:p>
            <a:pPr algn="l" eaLnBrk="1" hangingPunct="1">
              <a:spcBef>
                <a:spcPct val="50000"/>
              </a:spcBef>
            </a:pPr>
            <a:r>
              <a:rPr lang="de-DE" sz="1800"/>
              <a:t>V</a:t>
            </a:r>
            <a:r>
              <a:rPr lang="de-DE" sz="1800" baseline="-25000"/>
              <a:t>T</a:t>
            </a:r>
          </a:p>
        </p:txBody>
      </p:sp>
      <p:sp>
        <p:nvSpPr>
          <p:cNvPr id="2071" name="Text Box 22"/>
          <p:cNvSpPr txBox="1">
            <a:spLocks noChangeArrowheads="1"/>
          </p:cNvSpPr>
          <p:nvPr/>
        </p:nvSpPr>
        <p:spPr bwMode="auto">
          <a:xfrm>
            <a:off x="1476375" y="2205038"/>
            <a:ext cx="1223963" cy="304800"/>
          </a:xfrm>
          <a:prstGeom prst="rect">
            <a:avLst/>
          </a:prstGeom>
          <a:noFill/>
          <a:ln w="9525">
            <a:noFill/>
            <a:miter lim="800000"/>
            <a:headEnd/>
            <a:tailEnd/>
          </a:ln>
        </p:spPr>
        <p:txBody>
          <a:bodyPr>
            <a:spAutoFit/>
          </a:bodyPr>
          <a:lstStyle/>
          <a:p>
            <a:pPr algn="l" eaLnBrk="1" hangingPunct="1">
              <a:spcBef>
                <a:spcPct val="50000"/>
              </a:spcBef>
            </a:pPr>
            <a:r>
              <a:rPr lang="de-DE" sz="1400"/>
              <a:t>Asset Value</a:t>
            </a:r>
          </a:p>
        </p:txBody>
      </p:sp>
      <p:sp>
        <p:nvSpPr>
          <p:cNvPr id="2072" name="Line 23"/>
          <p:cNvSpPr>
            <a:spLocks noChangeShapeType="1"/>
          </p:cNvSpPr>
          <p:nvPr/>
        </p:nvSpPr>
        <p:spPr bwMode="auto">
          <a:xfrm flipH="1" flipV="1">
            <a:off x="3851275" y="4941888"/>
            <a:ext cx="792163" cy="215900"/>
          </a:xfrm>
          <a:prstGeom prst="line">
            <a:avLst/>
          </a:prstGeom>
          <a:noFill/>
          <a:ln w="9525">
            <a:solidFill>
              <a:schemeClr val="tx1"/>
            </a:solidFill>
            <a:round/>
            <a:headEnd/>
            <a:tailEnd type="triangle" w="med" len="med"/>
          </a:ln>
        </p:spPr>
        <p:txBody>
          <a:bodyPr/>
          <a:lstStyle/>
          <a:p>
            <a:endParaRPr lang="en-US"/>
          </a:p>
        </p:txBody>
      </p:sp>
      <p:sp>
        <p:nvSpPr>
          <p:cNvPr id="2073" name="Text Box 24"/>
          <p:cNvSpPr txBox="1">
            <a:spLocks noChangeArrowheads="1"/>
          </p:cNvSpPr>
          <p:nvPr/>
        </p:nvSpPr>
        <p:spPr bwMode="auto">
          <a:xfrm>
            <a:off x="4787900" y="5084763"/>
            <a:ext cx="2232025" cy="304800"/>
          </a:xfrm>
          <a:prstGeom prst="rect">
            <a:avLst/>
          </a:prstGeom>
          <a:noFill/>
          <a:ln w="9525">
            <a:noFill/>
            <a:miter lim="800000"/>
            <a:headEnd/>
            <a:tailEnd/>
          </a:ln>
        </p:spPr>
        <p:txBody>
          <a:bodyPr>
            <a:spAutoFit/>
          </a:bodyPr>
          <a:lstStyle/>
          <a:p>
            <a:pPr algn="l" eaLnBrk="1" hangingPunct="1">
              <a:spcBef>
                <a:spcPct val="50000"/>
              </a:spcBef>
            </a:pPr>
            <a:r>
              <a:rPr lang="de-DE" sz="1400"/>
              <a:t>Probability of default</a:t>
            </a:r>
          </a:p>
        </p:txBody>
      </p:sp>
      <p:sp>
        <p:nvSpPr>
          <p:cNvPr id="2074" name="Line 25"/>
          <p:cNvSpPr>
            <a:spLocks noChangeShapeType="1"/>
          </p:cNvSpPr>
          <p:nvPr/>
        </p:nvSpPr>
        <p:spPr bwMode="auto">
          <a:xfrm flipH="1">
            <a:off x="3995738" y="3357563"/>
            <a:ext cx="576262" cy="215900"/>
          </a:xfrm>
          <a:prstGeom prst="line">
            <a:avLst/>
          </a:prstGeom>
          <a:noFill/>
          <a:ln w="9525">
            <a:solidFill>
              <a:schemeClr val="tx1"/>
            </a:solidFill>
            <a:round/>
            <a:headEnd/>
            <a:tailEnd type="triangle" w="med" len="med"/>
          </a:ln>
        </p:spPr>
        <p:txBody>
          <a:bodyPr/>
          <a:lstStyle/>
          <a:p>
            <a:endParaRPr lang="en-US"/>
          </a:p>
        </p:txBody>
      </p:sp>
      <p:sp>
        <p:nvSpPr>
          <p:cNvPr id="2075" name="Line 26"/>
          <p:cNvSpPr>
            <a:spLocks noChangeShapeType="1"/>
          </p:cNvSpPr>
          <p:nvPr/>
        </p:nvSpPr>
        <p:spPr bwMode="auto">
          <a:xfrm>
            <a:off x="1835150" y="3357563"/>
            <a:ext cx="792163" cy="503237"/>
          </a:xfrm>
          <a:prstGeom prst="line">
            <a:avLst/>
          </a:prstGeom>
          <a:noFill/>
          <a:ln w="9525">
            <a:solidFill>
              <a:schemeClr val="tx1"/>
            </a:solidFill>
            <a:round/>
            <a:headEnd/>
            <a:tailEnd type="triangle" w="med" len="med"/>
          </a:ln>
        </p:spPr>
        <p:txBody>
          <a:bodyPr/>
          <a:lstStyle/>
          <a:p>
            <a:endParaRPr lang="en-US"/>
          </a:p>
        </p:txBody>
      </p:sp>
      <p:graphicFrame>
        <p:nvGraphicFramePr>
          <p:cNvPr id="2051" name="Object 27"/>
          <p:cNvGraphicFramePr>
            <a:graphicFrameLocks noChangeAspect="1"/>
          </p:cNvGraphicFramePr>
          <p:nvPr>
            <p:ph sz="half" idx="4294967295"/>
          </p:nvPr>
        </p:nvGraphicFramePr>
        <p:xfrm>
          <a:off x="0" y="2852738"/>
          <a:ext cx="1657350" cy="392112"/>
        </p:xfrm>
        <a:graphic>
          <a:graphicData uri="http://schemas.openxmlformats.org/presentationml/2006/ole">
            <p:oleObj spid="_x0000_s2051" name="Formel" r:id="rId5" imgW="876240" imgH="241200" progId="Equation.3">
              <p:embed/>
            </p:oleObj>
          </a:graphicData>
        </a:graphic>
      </p:graphicFrame>
    </p:spTree>
  </p:cSld>
  <p:clrMapOvr>
    <a:masterClrMapping/>
  </p:clrMapOvr>
  <p:transition>
    <p:zoom/>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smtClean="0"/>
              <a:t>Resources and Contacts</a:t>
            </a:r>
          </a:p>
        </p:txBody>
      </p:sp>
      <p:sp>
        <p:nvSpPr>
          <p:cNvPr id="99331" name="Rectangle 3"/>
          <p:cNvSpPr>
            <a:spLocks noGrp="1" noChangeArrowheads="1"/>
          </p:cNvSpPr>
          <p:nvPr>
            <p:ph type="body" idx="1"/>
          </p:nvPr>
        </p:nvSpPr>
        <p:spPr/>
        <p:txBody>
          <a:bodyPr/>
          <a:lstStyle/>
          <a:p>
            <a:pPr>
              <a:lnSpc>
                <a:spcPct val="90000"/>
              </a:lnSpc>
            </a:pPr>
            <a:r>
              <a:rPr lang="en-US" smtClean="0"/>
              <a:t>My contacts</a:t>
            </a:r>
          </a:p>
          <a:p>
            <a:pPr lvl="1"/>
            <a:r>
              <a:rPr lang="en-US" smtClean="0"/>
              <a:t>Ed Bodmer</a:t>
            </a:r>
          </a:p>
          <a:p>
            <a:pPr lvl="1"/>
            <a:r>
              <a:rPr lang="en-US" smtClean="0"/>
              <a:t>Phone: +001-630-886-2754</a:t>
            </a:r>
          </a:p>
          <a:p>
            <a:pPr lvl="1"/>
            <a:r>
              <a:rPr lang="en-US" smtClean="0"/>
              <a:t>E-mail: </a:t>
            </a:r>
            <a:r>
              <a:rPr lang="en-US" smtClean="0">
                <a:hlinkClick r:id="rId2"/>
              </a:rPr>
              <a:t>edbodmer@aol.com</a:t>
            </a:r>
            <a:endParaRPr lang="en-US" smtClean="0"/>
          </a:p>
          <a:p>
            <a:pPr>
              <a:lnSpc>
                <a:spcPct val="90000"/>
              </a:lnSpc>
            </a:pPr>
            <a:r>
              <a:rPr lang="en-US" smtClean="0"/>
              <a:t>Other Sources</a:t>
            </a:r>
          </a:p>
          <a:p>
            <a:pPr lvl="1"/>
            <a:r>
              <a:rPr lang="en-US" smtClean="0"/>
              <a:t>Financial Library – project finance case studies including Eurotunnel and Dabhol</a:t>
            </a:r>
          </a:p>
          <a:p>
            <a:pPr lvl="1"/>
            <a:r>
              <a:rPr lang="en-US" smtClean="0"/>
              <a:t>Financial Library – Monte Carlo simulation analysis</a:t>
            </a:r>
          </a:p>
        </p:txBody>
      </p:sp>
    </p:spTree>
  </p:cSld>
  <p:clrMapOvr>
    <a:masterClrMapping/>
  </p:clrMapOvr>
  <p:transition>
    <p:zoom/>
  </p:transition>
</p:sld>
</file>

<file path=ppt/theme/theme1.xml><?xml version="1.0" encoding="utf-8"?>
<a:theme xmlns:a="http://schemas.openxmlformats.org/drawingml/2006/main" name="CCP 1">
  <a:themeElements>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CP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CCP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CP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CP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CP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CCP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C:\WINNT\Profiles\Administrator\Application Data\Microsoft\Templates\CCP 1.pot</Template>
  <TotalTime>38221</TotalTime>
  <Words>5386</Words>
  <Application>Microsoft Office PowerPoint</Application>
  <PresentationFormat>On-screen Show (4:3)</PresentationFormat>
  <Paragraphs>700</Paragraphs>
  <Slides>94</Slides>
  <Notes>83</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94</vt:i4>
      </vt:variant>
    </vt:vector>
  </HeadingPairs>
  <TitlesOfParts>
    <vt:vector size="97" baseType="lpstr">
      <vt:lpstr>CCP 1</vt:lpstr>
      <vt:lpstr>Worksheet</vt:lpstr>
      <vt:lpstr>Formel</vt:lpstr>
      <vt:lpstr>Financial Statement Analysis </vt:lpstr>
      <vt:lpstr>Financial Statement Analysis Contents</vt:lpstr>
      <vt:lpstr>Financial Statement Analysis - Introduction</vt:lpstr>
      <vt:lpstr>Objectives of Financial Statement Analysis</vt:lpstr>
      <vt:lpstr>Double Counting and Judgments in Financial Ratio Analysis</vt:lpstr>
      <vt:lpstr>Income Statement</vt:lpstr>
      <vt:lpstr>Income Statement</vt:lpstr>
      <vt:lpstr>Standard Computation of EBITDA</vt:lpstr>
      <vt:lpstr>Problems with EBITDA</vt:lpstr>
      <vt:lpstr>Simplified Income Statement</vt:lpstr>
      <vt:lpstr>Analysis of Income Statement – Computation of EBITDA, Minority Interest, Preferred Dividends, Exploration Expense</vt:lpstr>
      <vt:lpstr>Income Statement Analysis</vt:lpstr>
      <vt:lpstr>Discounted Cash Flow Analysis – Real World Example</vt:lpstr>
      <vt:lpstr>Employee Stock Options</vt:lpstr>
      <vt:lpstr>Cash Flow Statement</vt:lpstr>
      <vt:lpstr>Cash Flow Statement</vt:lpstr>
      <vt:lpstr>Cash Flow Statement</vt:lpstr>
      <vt:lpstr>The Notion of Free Cash Flow</vt:lpstr>
      <vt:lpstr>Theoretical Context – Miller and Modigliani</vt:lpstr>
      <vt:lpstr>Fundamental Distinction in Financial Analysis – Free Cash Flow and Equity Cash Flow</vt:lpstr>
      <vt:lpstr>Importance of Free Cash Flow</vt:lpstr>
      <vt:lpstr>Cash Flow Statement in Financial Model</vt:lpstr>
      <vt:lpstr>Free Cash Flow Formulas</vt:lpstr>
      <vt:lpstr>Free Cash Flow from NOPLAT</vt:lpstr>
      <vt:lpstr>Free Cash Flow Example</vt:lpstr>
      <vt:lpstr>Balance Sheet</vt:lpstr>
      <vt:lpstr>Balance Sheet Adjustments</vt:lpstr>
      <vt:lpstr>Balance Sheet Issues</vt:lpstr>
      <vt:lpstr>Problems with Equity Balance</vt:lpstr>
      <vt:lpstr>Financial Ratio Analysis</vt:lpstr>
      <vt:lpstr>Tension between Equity Analysis and Asset Analysis</vt:lpstr>
      <vt:lpstr>IRR Mathematics and IRR Exercise</vt:lpstr>
      <vt:lpstr>Financial Ratio Analysis</vt:lpstr>
      <vt:lpstr>General Discussion of Financial Ratios</vt:lpstr>
      <vt:lpstr>Classes of Financial Ratios</vt:lpstr>
      <vt:lpstr>Ratios that Measure Management Performance</vt:lpstr>
      <vt:lpstr>Class 1: Financial Indicators of Management Performance</vt:lpstr>
      <vt:lpstr>ROIC, WACC and Growth</vt:lpstr>
      <vt:lpstr>Basic Economic Principles, ROIC and Financial Analysis</vt:lpstr>
      <vt:lpstr> Return on Invested Capital Analysis</vt:lpstr>
      <vt:lpstr>Formula for Return on Invested Capital </vt:lpstr>
      <vt:lpstr>Issues in Management Performance Evaluation</vt:lpstr>
      <vt:lpstr>Exxon Mobil Return on Average Capital Employed</vt:lpstr>
      <vt:lpstr>Exxon Mobil Return on Capital Employed – Where are they making expenditures</vt:lpstr>
      <vt:lpstr>Exxon Mobil Return on Capital</vt:lpstr>
      <vt:lpstr>Example of ROIC Calculation - AES</vt:lpstr>
      <vt:lpstr>Illustration of Invested Capital Computation</vt:lpstr>
      <vt:lpstr>ROE and ROIC – Note how to compute growth rates from ROE and Retention</vt:lpstr>
      <vt:lpstr>Example of Return on Capital Employed (Return on Invested Capital) in Financial Analysis</vt:lpstr>
      <vt:lpstr>Relationship Between Various Ratios and DuPont Analysis</vt:lpstr>
      <vt:lpstr>Class 2: Financial Indicators of Market Value</vt:lpstr>
      <vt:lpstr>Valuation Ratios and Benchmarks</vt:lpstr>
      <vt:lpstr>P/E Ratio</vt:lpstr>
      <vt:lpstr>Illustration of EV Ratios and Computation of Market Value of Balance Sheet Components</vt:lpstr>
      <vt:lpstr>Investment Banker Analysis of Comparable Multiples</vt:lpstr>
      <vt:lpstr>Investment Banker Analysis of Multiples</vt:lpstr>
      <vt:lpstr>Use of PE in Valuation</vt:lpstr>
      <vt:lpstr>Risk Assessment of Debt and Analysis of Credit Spreads</vt:lpstr>
      <vt:lpstr>Liquidity and Solvency</vt:lpstr>
      <vt:lpstr>Solvency Ratios</vt:lpstr>
      <vt:lpstr>Liquidity</vt:lpstr>
      <vt:lpstr>Banks or Rating Agencies Value Debt with Risk Classification Systems</vt:lpstr>
      <vt:lpstr>S&amp;P Ratio Definitions</vt:lpstr>
      <vt:lpstr>S&amp;P Benchmarks</vt:lpstr>
      <vt:lpstr>Example of Using Ratios to Gauge Credit Rating</vt:lpstr>
      <vt:lpstr>Credit Rating Standards and Business Risk</vt:lpstr>
      <vt:lpstr>Debt Capacity and Interest Cover</vt:lpstr>
      <vt:lpstr>Default Rates and Credit Spreads</vt:lpstr>
      <vt:lpstr>Credit Spreads</vt:lpstr>
      <vt:lpstr>Moody’s Forecast of Default Rates</vt:lpstr>
      <vt:lpstr>Updated Transition Matrix</vt:lpstr>
      <vt:lpstr>Probability of Default</vt:lpstr>
      <vt:lpstr>Bond Ratings and Historic Credit Spreads</vt:lpstr>
      <vt:lpstr>Credit Spreads for Utility Debt</vt:lpstr>
      <vt:lpstr>DSCR Criteria in Different Industries in Project Finance</vt:lpstr>
      <vt:lpstr>Credit Spread on Debt Facilities</vt:lpstr>
      <vt:lpstr>Expected Loss Can Be Broken Down Into Three Components</vt:lpstr>
      <vt:lpstr>Comparison of PD x LGD with Precise Formula Case 1: No LGD and One Year</vt:lpstr>
      <vt:lpstr>Comparison of PD x LGD with Precise Formula Case 2: LGD and Multiple Years</vt:lpstr>
      <vt:lpstr>Default Rates by Industry</vt:lpstr>
      <vt:lpstr> Recovery Rates</vt:lpstr>
      <vt:lpstr>Mathematical Credit Analysis</vt:lpstr>
      <vt:lpstr>General Payoff Graphs from Holding Investments with Future Uncertain Returns</vt:lpstr>
      <vt:lpstr>Payoff Graphs from Call Option – Payoffs when Conditions Improve</vt:lpstr>
      <vt:lpstr>Payoff Graphs from Buying Put Option – Returns are realized to buyer when the value declines</vt:lpstr>
      <vt:lpstr>Payoff Graphs from Selling Put Option – Value Changes with Value Decreases</vt:lpstr>
      <vt:lpstr>The Black-Scholes/Merton Approach</vt:lpstr>
      <vt:lpstr>Slide 88</vt:lpstr>
      <vt:lpstr>Slide 89</vt:lpstr>
      <vt:lpstr>Merton’s Model</vt:lpstr>
      <vt:lpstr>Merton‘s Structural Model (1974)</vt:lpstr>
      <vt:lpstr>Merton Model Propositions</vt:lpstr>
      <vt:lpstr>Default Occurs at Maturity of Debt if V(T)&lt;F</vt:lpstr>
      <vt:lpstr>Resources and Contacts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Statement Analysis</dc:title>
  <dc:creator>Elvis Presley</dc:creator>
  <cp:lastModifiedBy>Usain Bolt</cp:lastModifiedBy>
  <cp:revision>198</cp:revision>
  <cp:lastPrinted>1999-07-15T13:20:36Z</cp:lastPrinted>
  <dcterms:created xsi:type="dcterms:W3CDTF">2000-04-06T10:53:03Z</dcterms:created>
  <dcterms:modified xsi:type="dcterms:W3CDTF">2013-04-07T06:04:42Z</dcterms:modified>
</cp:coreProperties>
</file>